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handoutMasterIdLst>
    <p:handoutMasterId r:id="rId19"/>
  </p:handoutMasterIdLst>
  <p:sldIdLst>
    <p:sldId id="256" r:id="rId4"/>
    <p:sldId id="320" r:id="rId5"/>
    <p:sldId id="321" r:id="rId6"/>
    <p:sldId id="323" r:id="rId7"/>
    <p:sldId id="325" r:id="rId8"/>
    <p:sldId id="328" r:id="rId9"/>
    <p:sldId id="350" r:id="rId10"/>
    <p:sldId id="354" r:id="rId11"/>
    <p:sldId id="356" r:id="rId12"/>
    <p:sldId id="257" r:id="rId13"/>
    <p:sldId id="362" r:id="rId14"/>
    <p:sldId id="386" r:id="rId15"/>
    <p:sldId id="358" r:id="rId16"/>
    <p:sldId id="3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6"/>
    <a:srgbClr val="CCCCFF"/>
    <a:srgbClr val="FFFCF3"/>
    <a:srgbClr val="F28562"/>
    <a:srgbClr val="007288"/>
    <a:srgbClr val="4BC6F2"/>
    <a:srgbClr val="F2C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8" autoAdjust="0"/>
    <p:restoredTop sz="96054" autoAdjust="0"/>
  </p:normalViewPr>
  <p:slideViewPr>
    <p:cSldViewPr snapToGrid="0">
      <p:cViewPr varScale="1">
        <p:scale>
          <a:sx n="59" d="100"/>
          <a:sy n="59" d="100"/>
        </p:scale>
        <p:origin x="1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3EEED-FE45-417D-A672-7F4C02AB3B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09645C-46D7-40E2-95BF-A4D49455AD5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0" dirty="0">
              <a:solidFill>
                <a:srgbClr val="007EA6"/>
              </a:solidFill>
            </a:rPr>
            <a:t>  </a:t>
          </a:r>
          <a:r>
            <a:rPr lang="en-US" sz="2000" b="1" dirty="0">
              <a:solidFill>
                <a:srgbClr val="007288"/>
              </a:solidFill>
            </a:rPr>
            <a:t>Recognition and awards</a:t>
          </a:r>
          <a:endParaRPr lang="en-US" sz="1800" b="1" dirty="0">
            <a:solidFill>
              <a:srgbClr val="007EA6"/>
            </a:solidFill>
          </a:endParaRPr>
        </a:p>
      </dgm:t>
    </dgm:pt>
    <dgm:pt modelId="{E10BB453-F811-4C21-83B3-BD4AEB7CD19B}" type="parTrans" cxnId="{643677FC-F443-438D-B693-84CDE87793AC}">
      <dgm:prSet/>
      <dgm:spPr/>
      <dgm:t>
        <a:bodyPr/>
        <a:lstStyle/>
        <a:p>
          <a:endParaRPr lang="en-US"/>
        </a:p>
      </dgm:t>
    </dgm:pt>
    <dgm:pt modelId="{7F9AE9A5-0AA3-42B8-8EC0-1BDF5CFC9345}" type="sibTrans" cxnId="{643677FC-F443-438D-B693-84CDE87793AC}">
      <dgm:prSet/>
      <dgm:spPr/>
      <dgm:t>
        <a:bodyPr/>
        <a:lstStyle/>
        <a:p>
          <a:endParaRPr lang="en-US"/>
        </a:p>
      </dgm:t>
    </dgm:pt>
    <dgm:pt modelId="{E8B68B5E-614C-4382-A6E7-CC521291D556}">
      <dgm:prSet phldrT="[Text]" custT="1"/>
      <dgm:spPr>
        <a:solidFill>
          <a:srgbClr val="CCCCFF"/>
        </a:solidFill>
      </dgm:spPr>
      <dgm:t>
        <a:bodyPr/>
        <a:lstStyle/>
        <a:p>
          <a:r>
            <a:rPr lang="en-US" sz="2000" dirty="0">
              <a:solidFill>
                <a:srgbClr val="000099"/>
              </a:solidFill>
            </a:rPr>
            <a:t>  </a:t>
          </a:r>
          <a:r>
            <a:rPr lang="en-US" sz="2000" b="1" dirty="0">
              <a:solidFill>
                <a:srgbClr val="007EA6"/>
              </a:solidFill>
            </a:rPr>
            <a:t>New concept of leadership</a:t>
          </a:r>
          <a:endParaRPr lang="en-US" sz="1800" b="1" dirty="0">
            <a:solidFill>
              <a:srgbClr val="007288"/>
            </a:solidFill>
          </a:endParaRPr>
        </a:p>
      </dgm:t>
    </dgm:pt>
    <dgm:pt modelId="{BBF2E758-C686-44BD-9A24-5A517507DE5B}" type="parTrans" cxnId="{2447E197-4350-470E-971B-92E8D21A7D0B}">
      <dgm:prSet/>
      <dgm:spPr/>
      <dgm:t>
        <a:bodyPr/>
        <a:lstStyle/>
        <a:p>
          <a:endParaRPr lang="en-US"/>
        </a:p>
      </dgm:t>
    </dgm:pt>
    <dgm:pt modelId="{3F26B478-1326-4D38-A286-A34164EB0459}" type="sibTrans" cxnId="{2447E197-4350-470E-971B-92E8D21A7D0B}">
      <dgm:prSet/>
      <dgm:spPr/>
      <dgm:t>
        <a:bodyPr/>
        <a:lstStyle/>
        <a:p>
          <a:endParaRPr lang="en-US"/>
        </a:p>
      </dgm:t>
    </dgm:pt>
    <dgm:pt modelId="{C2A73E25-5E17-4C69-8F23-7BE3775BF8E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000" b="0" dirty="0">
              <a:solidFill>
                <a:srgbClr val="007288"/>
              </a:solidFill>
            </a:rPr>
            <a:t>  </a:t>
          </a:r>
          <a:r>
            <a:rPr lang="en-US" sz="2000" b="1" dirty="0">
              <a:solidFill>
                <a:srgbClr val="007288"/>
              </a:solidFill>
            </a:rPr>
            <a:t>Building external connections</a:t>
          </a:r>
          <a:endParaRPr lang="en-US" sz="2000" b="1" dirty="0">
            <a:solidFill>
              <a:srgbClr val="007EA6"/>
            </a:solidFill>
          </a:endParaRPr>
        </a:p>
      </dgm:t>
    </dgm:pt>
    <dgm:pt modelId="{4BD266EA-6CEE-48D3-A17D-BC728DF209A2}" type="parTrans" cxnId="{732824FA-3D15-42C5-ACFD-21011182B120}">
      <dgm:prSet/>
      <dgm:spPr/>
      <dgm:t>
        <a:bodyPr/>
        <a:lstStyle/>
        <a:p>
          <a:endParaRPr lang="en-GB"/>
        </a:p>
      </dgm:t>
    </dgm:pt>
    <dgm:pt modelId="{69734FFE-8B6A-4552-857F-A804DC8CC628}" type="sibTrans" cxnId="{732824FA-3D15-42C5-ACFD-21011182B120}">
      <dgm:prSet/>
      <dgm:spPr/>
      <dgm:t>
        <a:bodyPr/>
        <a:lstStyle/>
        <a:p>
          <a:endParaRPr lang="en-GB"/>
        </a:p>
      </dgm:t>
    </dgm:pt>
    <dgm:pt modelId="{3F068A28-6366-45EC-ABF0-44B2AA14587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rgbClr val="007288"/>
              </a:solidFill>
            </a:rPr>
            <a:t>  Generosity and hospitality</a:t>
          </a:r>
          <a:endParaRPr lang="en-US" sz="1800" b="1" dirty="0">
            <a:solidFill>
              <a:srgbClr val="007EA6"/>
            </a:solidFill>
          </a:endParaRPr>
        </a:p>
      </dgm:t>
    </dgm:pt>
    <dgm:pt modelId="{CB5B7CAC-9434-49FD-9FE3-0236CEDD22BB}" type="parTrans" cxnId="{628B938A-0D07-4C1D-8B79-DE0755DAB96A}">
      <dgm:prSet/>
      <dgm:spPr/>
      <dgm:t>
        <a:bodyPr/>
        <a:lstStyle/>
        <a:p>
          <a:endParaRPr lang="en-GB"/>
        </a:p>
      </dgm:t>
    </dgm:pt>
    <dgm:pt modelId="{87C0E460-944E-43A3-ABF4-5E238C6F80F2}" type="sibTrans" cxnId="{628B938A-0D07-4C1D-8B79-DE0755DAB96A}">
      <dgm:prSet/>
      <dgm:spPr/>
      <dgm:t>
        <a:bodyPr/>
        <a:lstStyle/>
        <a:p>
          <a:endParaRPr lang="en-GB"/>
        </a:p>
      </dgm:t>
    </dgm:pt>
    <dgm:pt modelId="{EF329FB1-60BB-4139-B47B-F5C6171D8384}" type="pres">
      <dgm:prSet presAssocID="{DF93EEED-FE45-417D-A672-7F4C02AB3B9D}" presName="Name0" presStyleCnt="0">
        <dgm:presLayoutVars>
          <dgm:chMax val="7"/>
          <dgm:chPref val="7"/>
          <dgm:dir/>
        </dgm:presLayoutVars>
      </dgm:prSet>
      <dgm:spPr/>
    </dgm:pt>
    <dgm:pt modelId="{AA560C1A-7625-45B7-AE37-E2B6A6A85FAC}" type="pres">
      <dgm:prSet presAssocID="{DF93EEED-FE45-417D-A672-7F4C02AB3B9D}" presName="Name1" presStyleCnt="0"/>
      <dgm:spPr/>
    </dgm:pt>
    <dgm:pt modelId="{E4A58B58-3572-4CB6-8EDD-8E4BDE98FBBD}" type="pres">
      <dgm:prSet presAssocID="{DF93EEED-FE45-417D-A672-7F4C02AB3B9D}" presName="cycle" presStyleCnt="0"/>
      <dgm:spPr/>
    </dgm:pt>
    <dgm:pt modelId="{C52EC004-47E5-4B5F-96FB-64DDCE0FA4B1}" type="pres">
      <dgm:prSet presAssocID="{DF93EEED-FE45-417D-A672-7F4C02AB3B9D}" presName="srcNode" presStyleLbl="node1" presStyleIdx="0" presStyleCnt="4"/>
      <dgm:spPr/>
    </dgm:pt>
    <dgm:pt modelId="{E18B1BDA-32F4-4BD7-9161-3B5B89904B4C}" type="pres">
      <dgm:prSet presAssocID="{DF93EEED-FE45-417D-A672-7F4C02AB3B9D}" presName="conn" presStyleLbl="parChTrans1D2" presStyleIdx="0" presStyleCnt="1"/>
      <dgm:spPr/>
    </dgm:pt>
    <dgm:pt modelId="{F86815E1-6FDF-474D-B0E7-2C191885D7CF}" type="pres">
      <dgm:prSet presAssocID="{DF93EEED-FE45-417D-A672-7F4C02AB3B9D}" presName="extraNode" presStyleLbl="node1" presStyleIdx="0" presStyleCnt="4"/>
      <dgm:spPr/>
    </dgm:pt>
    <dgm:pt modelId="{B36F0CCF-BA7B-4CFA-9BCD-78B5978F0BF8}" type="pres">
      <dgm:prSet presAssocID="{DF93EEED-FE45-417D-A672-7F4C02AB3B9D}" presName="dstNode" presStyleLbl="node1" presStyleIdx="0" presStyleCnt="4"/>
      <dgm:spPr/>
    </dgm:pt>
    <dgm:pt modelId="{5A247E9C-115E-43B5-B265-B234C5F52474}" type="pres">
      <dgm:prSet presAssocID="{DF09645C-46D7-40E2-95BF-A4D49455AD54}" presName="text_1" presStyleLbl="node1" presStyleIdx="0" presStyleCnt="4">
        <dgm:presLayoutVars>
          <dgm:bulletEnabled val="1"/>
        </dgm:presLayoutVars>
      </dgm:prSet>
      <dgm:spPr/>
    </dgm:pt>
    <dgm:pt modelId="{DC1AAD0B-47DE-40CD-9DF3-B77AE7DC1E88}" type="pres">
      <dgm:prSet presAssocID="{DF09645C-46D7-40E2-95BF-A4D49455AD54}" presName="accent_1" presStyleCnt="0"/>
      <dgm:spPr/>
    </dgm:pt>
    <dgm:pt modelId="{2868837D-1668-4C37-8B11-BCB003439B56}" type="pres">
      <dgm:prSet presAssocID="{DF09645C-46D7-40E2-95BF-A4D49455AD54}" presName="accentRepeatNode" presStyleLbl="solidFgAcc1" presStyleIdx="0" presStyleCnt="4"/>
      <dgm:spPr>
        <a:ln>
          <a:solidFill>
            <a:srgbClr val="007288"/>
          </a:solidFill>
        </a:ln>
      </dgm:spPr>
    </dgm:pt>
    <dgm:pt modelId="{B773FE3E-DEB1-4E77-8BCE-44B4AC4D81CA}" type="pres">
      <dgm:prSet presAssocID="{3F068A28-6366-45EC-ABF0-44B2AA145873}" presName="text_2" presStyleLbl="node1" presStyleIdx="1" presStyleCnt="4">
        <dgm:presLayoutVars>
          <dgm:bulletEnabled val="1"/>
        </dgm:presLayoutVars>
      </dgm:prSet>
      <dgm:spPr/>
    </dgm:pt>
    <dgm:pt modelId="{4A1641B3-980C-468E-9812-6F160EF43190}" type="pres">
      <dgm:prSet presAssocID="{3F068A28-6366-45EC-ABF0-44B2AA145873}" presName="accent_2" presStyleCnt="0"/>
      <dgm:spPr/>
    </dgm:pt>
    <dgm:pt modelId="{718F49A9-FFCE-4CC1-8972-292F37E66047}" type="pres">
      <dgm:prSet presAssocID="{3F068A28-6366-45EC-ABF0-44B2AA145873}" presName="accentRepeatNode" presStyleLbl="solidFgAcc1" presStyleIdx="1" presStyleCnt="4"/>
      <dgm:spPr/>
    </dgm:pt>
    <dgm:pt modelId="{6DF83EA4-4A83-412F-91B5-0DDF6F307556}" type="pres">
      <dgm:prSet presAssocID="{C2A73E25-5E17-4C69-8F23-7BE3775BF8EE}" presName="text_3" presStyleLbl="node1" presStyleIdx="2" presStyleCnt="4">
        <dgm:presLayoutVars>
          <dgm:bulletEnabled val="1"/>
        </dgm:presLayoutVars>
      </dgm:prSet>
      <dgm:spPr/>
    </dgm:pt>
    <dgm:pt modelId="{AE597C16-5F3F-4F32-BD0B-6A3953F31A83}" type="pres">
      <dgm:prSet presAssocID="{C2A73E25-5E17-4C69-8F23-7BE3775BF8EE}" presName="accent_3" presStyleCnt="0"/>
      <dgm:spPr/>
    </dgm:pt>
    <dgm:pt modelId="{FEE4FCCF-FE18-40FD-89B7-FE7B34023B4A}" type="pres">
      <dgm:prSet presAssocID="{C2A73E25-5E17-4C69-8F23-7BE3775BF8EE}" presName="accentRepeatNode" presStyleLbl="solidFgAcc1" presStyleIdx="2" presStyleCnt="4"/>
      <dgm:spPr/>
    </dgm:pt>
    <dgm:pt modelId="{11127CAE-2D56-41BE-962D-A170AFFD10B2}" type="pres">
      <dgm:prSet presAssocID="{E8B68B5E-614C-4382-A6E7-CC521291D556}" presName="text_4" presStyleLbl="node1" presStyleIdx="3" presStyleCnt="4">
        <dgm:presLayoutVars>
          <dgm:bulletEnabled val="1"/>
        </dgm:presLayoutVars>
      </dgm:prSet>
      <dgm:spPr/>
    </dgm:pt>
    <dgm:pt modelId="{E110112F-0BBB-4E7A-99F3-13F314B69926}" type="pres">
      <dgm:prSet presAssocID="{E8B68B5E-614C-4382-A6E7-CC521291D556}" presName="accent_4" presStyleCnt="0"/>
      <dgm:spPr/>
    </dgm:pt>
    <dgm:pt modelId="{1FC62795-25B0-473A-96D9-AD3AD7DDEEE7}" type="pres">
      <dgm:prSet presAssocID="{E8B68B5E-614C-4382-A6E7-CC521291D556}" presName="accentRepeatNode" presStyleLbl="solidFgAcc1" presStyleIdx="3" presStyleCnt="4"/>
      <dgm:spPr>
        <a:ln>
          <a:solidFill>
            <a:srgbClr val="007288"/>
          </a:solidFill>
        </a:ln>
      </dgm:spPr>
    </dgm:pt>
  </dgm:ptLst>
  <dgm:cxnLst>
    <dgm:cxn modelId="{13E85819-BA9A-430D-82C5-245EFB3511A9}" type="presOf" srcId="{3F068A28-6366-45EC-ABF0-44B2AA145873}" destId="{B773FE3E-DEB1-4E77-8BCE-44B4AC4D81CA}" srcOrd="0" destOrd="0" presId="urn:microsoft.com/office/officeart/2008/layout/VerticalCurvedList"/>
    <dgm:cxn modelId="{3966EA75-3DC3-482D-85F8-8EC65A9F659D}" type="presOf" srcId="{C2A73E25-5E17-4C69-8F23-7BE3775BF8EE}" destId="{6DF83EA4-4A83-412F-91B5-0DDF6F307556}" srcOrd="0" destOrd="0" presId="urn:microsoft.com/office/officeart/2008/layout/VerticalCurvedList"/>
    <dgm:cxn modelId="{628B938A-0D07-4C1D-8B79-DE0755DAB96A}" srcId="{DF93EEED-FE45-417D-A672-7F4C02AB3B9D}" destId="{3F068A28-6366-45EC-ABF0-44B2AA145873}" srcOrd="1" destOrd="0" parTransId="{CB5B7CAC-9434-49FD-9FE3-0236CEDD22BB}" sibTransId="{87C0E460-944E-43A3-ABF4-5E238C6F80F2}"/>
    <dgm:cxn modelId="{1F396C93-4BB1-4732-85E4-081669D95841}" type="presOf" srcId="{E8B68B5E-614C-4382-A6E7-CC521291D556}" destId="{11127CAE-2D56-41BE-962D-A170AFFD10B2}" srcOrd="0" destOrd="0" presId="urn:microsoft.com/office/officeart/2008/layout/VerticalCurvedList"/>
    <dgm:cxn modelId="{2447E197-4350-470E-971B-92E8D21A7D0B}" srcId="{DF93EEED-FE45-417D-A672-7F4C02AB3B9D}" destId="{E8B68B5E-614C-4382-A6E7-CC521291D556}" srcOrd="3" destOrd="0" parTransId="{BBF2E758-C686-44BD-9A24-5A517507DE5B}" sibTransId="{3F26B478-1326-4D38-A286-A34164EB0459}"/>
    <dgm:cxn modelId="{0167F9BB-0854-4BD0-8C68-0C96B0FAF852}" type="presOf" srcId="{DF93EEED-FE45-417D-A672-7F4C02AB3B9D}" destId="{EF329FB1-60BB-4139-B47B-F5C6171D8384}" srcOrd="0" destOrd="0" presId="urn:microsoft.com/office/officeart/2008/layout/VerticalCurvedList"/>
    <dgm:cxn modelId="{44FD99D1-4200-4079-905D-BB1D22FFC8A4}" type="presOf" srcId="{7F9AE9A5-0AA3-42B8-8EC0-1BDF5CFC9345}" destId="{E18B1BDA-32F4-4BD7-9161-3B5B89904B4C}" srcOrd="0" destOrd="0" presId="urn:microsoft.com/office/officeart/2008/layout/VerticalCurvedList"/>
    <dgm:cxn modelId="{EBBE46E2-8124-4912-8F94-CDE70623FEA1}" type="presOf" srcId="{DF09645C-46D7-40E2-95BF-A4D49455AD54}" destId="{5A247E9C-115E-43B5-B265-B234C5F52474}" srcOrd="0" destOrd="0" presId="urn:microsoft.com/office/officeart/2008/layout/VerticalCurvedList"/>
    <dgm:cxn modelId="{732824FA-3D15-42C5-ACFD-21011182B120}" srcId="{DF93EEED-FE45-417D-A672-7F4C02AB3B9D}" destId="{C2A73E25-5E17-4C69-8F23-7BE3775BF8EE}" srcOrd="2" destOrd="0" parTransId="{4BD266EA-6CEE-48D3-A17D-BC728DF209A2}" sibTransId="{69734FFE-8B6A-4552-857F-A804DC8CC628}"/>
    <dgm:cxn modelId="{643677FC-F443-438D-B693-84CDE87793AC}" srcId="{DF93EEED-FE45-417D-A672-7F4C02AB3B9D}" destId="{DF09645C-46D7-40E2-95BF-A4D49455AD54}" srcOrd="0" destOrd="0" parTransId="{E10BB453-F811-4C21-83B3-BD4AEB7CD19B}" sibTransId="{7F9AE9A5-0AA3-42B8-8EC0-1BDF5CFC9345}"/>
    <dgm:cxn modelId="{095398EA-8571-461B-BD49-9938430842A6}" type="presParOf" srcId="{EF329FB1-60BB-4139-B47B-F5C6171D8384}" destId="{AA560C1A-7625-45B7-AE37-E2B6A6A85FAC}" srcOrd="0" destOrd="0" presId="urn:microsoft.com/office/officeart/2008/layout/VerticalCurvedList"/>
    <dgm:cxn modelId="{5D966F13-A49F-42B5-AB74-6B0003517EF1}" type="presParOf" srcId="{AA560C1A-7625-45B7-AE37-E2B6A6A85FAC}" destId="{E4A58B58-3572-4CB6-8EDD-8E4BDE98FBBD}" srcOrd="0" destOrd="0" presId="urn:microsoft.com/office/officeart/2008/layout/VerticalCurvedList"/>
    <dgm:cxn modelId="{1F6C1618-7F74-4487-A9DF-44609D58C35B}" type="presParOf" srcId="{E4A58B58-3572-4CB6-8EDD-8E4BDE98FBBD}" destId="{C52EC004-47E5-4B5F-96FB-64DDCE0FA4B1}" srcOrd="0" destOrd="0" presId="urn:microsoft.com/office/officeart/2008/layout/VerticalCurvedList"/>
    <dgm:cxn modelId="{13394B63-AF34-46EB-AA8C-6D05ACDA12D3}" type="presParOf" srcId="{E4A58B58-3572-4CB6-8EDD-8E4BDE98FBBD}" destId="{E18B1BDA-32F4-4BD7-9161-3B5B89904B4C}" srcOrd="1" destOrd="0" presId="urn:microsoft.com/office/officeart/2008/layout/VerticalCurvedList"/>
    <dgm:cxn modelId="{A2E2C9B1-AB90-4785-A9DF-6AC72C0FA35D}" type="presParOf" srcId="{E4A58B58-3572-4CB6-8EDD-8E4BDE98FBBD}" destId="{F86815E1-6FDF-474D-B0E7-2C191885D7CF}" srcOrd="2" destOrd="0" presId="urn:microsoft.com/office/officeart/2008/layout/VerticalCurvedList"/>
    <dgm:cxn modelId="{42E96FB5-DFE1-4A13-975C-8394166DAB19}" type="presParOf" srcId="{E4A58B58-3572-4CB6-8EDD-8E4BDE98FBBD}" destId="{B36F0CCF-BA7B-4CFA-9BCD-78B5978F0BF8}" srcOrd="3" destOrd="0" presId="urn:microsoft.com/office/officeart/2008/layout/VerticalCurvedList"/>
    <dgm:cxn modelId="{64BDCB56-267C-4807-9173-172F22FD7FD9}" type="presParOf" srcId="{AA560C1A-7625-45B7-AE37-E2B6A6A85FAC}" destId="{5A247E9C-115E-43B5-B265-B234C5F52474}" srcOrd="1" destOrd="0" presId="urn:microsoft.com/office/officeart/2008/layout/VerticalCurvedList"/>
    <dgm:cxn modelId="{0CAFF937-CB3E-459E-A58E-6848FDA04ED9}" type="presParOf" srcId="{AA560C1A-7625-45B7-AE37-E2B6A6A85FAC}" destId="{DC1AAD0B-47DE-40CD-9DF3-B77AE7DC1E88}" srcOrd="2" destOrd="0" presId="urn:microsoft.com/office/officeart/2008/layout/VerticalCurvedList"/>
    <dgm:cxn modelId="{1BD33C1A-5A31-4ABA-996F-3926C64D2CA2}" type="presParOf" srcId="{DC1AAD0B-47DE-40CD-9DF3-B77AE7DC1E88}" destId="{2868837D-1668-4C37-8B11-BCB003439B56}" srcOrd="0" destOrd="0" presId="urn:microsoft.com/office/officeart/2008/layout/VerticalCurvedList"/>
    <dgm:cxn modelId="{C36A28FC-643B-4CC2-9361-1AA303BB1070}" type="presParOf" srcId="{AA560C1A-7625-45B7-AE37-E2B6A6A85FAC}" destId="{B773FE3E-DEB1-4E77-8BCE-44B4AC4D81CA}" srcOrd="3" destOrd="0" presId="urn:microsoft.com/office/officeart/2008/layout/VerticalCurvedList"/>
    <dgm:cxn modelId="{71074659-5D9C-497B-9AE5-48E99BBCA924}" type="presParOf" srcId="{AA560C1A-7625-45B7-AE37-E2B6A6A85FAC}" destId="{4A1641B3-980C-468E-9812-6F160EF43190}" srcOrd="4" destOrd="0" presId="urn:microsoft.com/office/officeart/2008/layout/VerticalCurvedList"/>
    <dgm:cxn modelId="{C5F49A28-DFFB-4333-8F3E-164F85AE95E2}" type="presParOf" srcId="{4A1641B3-980C-468E-9812-6F160EF43190}" destId="{718F49A9-FFCE-4CC1-8972-292F37E66047}" srcOrd="0" destOrd="0" presId="urn:microsoft.com/office/officeart/2008/layout/VerticalCurvedList"/>
    <dgm:cxn modelId="{FB087F49-33B1-4A29-8D58-05A80BE3F651}" type="presParOf" srcId="{AA560C1A-7625-45B7-AE37-E2B6A6A85FAC}" destId="{6DF83EA4-4A83-412F-91B5-0DDF6F307556}" srcOrd="5" destOrd="0" presId="urn:microsoft.com/office/officeart/2008/layout/VerticalCurvedList"/>
    <dgm:cxn modelId="{D059EDF9-F42C-46BA-85E0-E85FFD9FE6FD}" type="presParOf" srcId="{AA560C1A-7625-45B7-AE37-E2B6A6A85FAC}" destId="{AE597C16-5F3F-4F32-BD0B-6A3953F31A83}" srcOrd="6" destOrd="0" presId="urn:microsoft.com/office/officeart/2008/layout/VerticalCurvedList"/>
    <dgm:cxn modelId="{FB734D2B-CBCC-4D8F-94CF-DE56779E067F}" type="presParOf" srcId="{AE597C16-5F3F-4F32-BD0B-6A3953F31A83}" destId="{FEE4FCCF-FE18-40FD-89B7-FE7B34023B4A}" srcOrd="0" destOrd="0" presId="urn:microsoft.com/office/officeart/2008/layout/VerticalCurvedList"/>
    <dgm:cxn modelId="{CC2658A2-CD2D-4FFC-9A02-ADB464391552}" type="presParOf" srcId="{AA560C1A-7625-45B7-AE37-E2B6A6A85FAC}" destId="{11127CAE-2D56-41BE-962D-A170AFFD10B2}" srcOrd="7" destOrd="0" presId="urn:microsoft.com/office/officeart/2008/layout/VerticalCurvedList"/>
    <dgm:cxn modelId="{5B380703-039D-4272-9095-7CFC8AC4D3CD}" type="presParOf" srcId="{AA560C1A-7625-45B7-AE37-E2B6A6A85FAC}" destId="{E110112F-0BBB-4E7A-99F3-13F314B69926}" srcOrd="8" destOrd="0" presId="urn:microsoft.com/office/officeart/2008/layout/VerticalCurvedList"/>
    <dgm:cxn modelId="{FF50030C-6531-4CE3-853D-A6D8C5D9608C}" type="presParOf" srcId="{E110112F-0BBB-4E7A-99F3-13F314B69926}" destId="{1FC62795-25B0-473A-96D9-AD3AD7DDEE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EE6B7-97C7-41F2-9929-2C638A08A7C7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2EE506-691E-43FE-8332-53B66804AC41}">
      <dgm:prSet phldrT="[Text]" custT="1"/>
      <dgm:spPr>
        <a:solidFill>
          <a:srgbClr val="CC3300"/>
        </a:solidFill>
        <a:ln w="762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400" b="1" dirty="0"/>
            <a:t>University        of         Edinburgh</a:t>
          </a:r>
        </a:p>
      </dgm:t>
    </dgm:pt>
    <dgm:pt modelId="{C72A57BC-3DAB-4B2B-9177-9AF38F51B4AA}" type="parTrans" cxnId="{9193D94C-385A-41FF-9119-15BA5E75287D}">
      <dgm:prSet/>
      <dgm:spPr/>
      <dgm:t>
        <a:bodyPr/>
        <a:lstStyle/>
        <a:p>
          <a:endParaRPr lang="en-GB"/>
        </a:p>
      </dgm:t>
    </dgm:pt>
    <dgm:pt modelId="{D32347AC-AA1A-4960-B86A-249044636B96}" type="sibTrans" cxnId="{9193D94C-385A-41FF-9119-15BA5E75287D}">
      <dgm:prSet/>
      <dgm:spPr/>
      <dgm:t>
        <a:bodyPr/>
        <a:lstStyle/>
        <a:p>
          <a:endParaRPr lang="en-GB"/>
        </a:p>
      </dgm:t>
    </dgm:pt>
    <dgm:pt modelId="{355A9452-5BB4-4221-AEF2-9836C1AB2321}">
      <dgm:prSet phldrT="[Text]" phldr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14B60724-36CC-45A5-89CC-B5BBD0056A52}" type="sibTrans" cxnId="{0D21C2A0-E880-4BAA-919A-82208083071B}">
      <dgm:prSet/>
      <dgm:spPr/>
      <dgm:t>
        <a:bodyPr/>
        <a:lstStyle/>
        <a:p>
          <a:endParaRPr lang="en-GB"/>
        </a:p>
      </dgm:t>
    </dgm:pt>
    <dgm:pt modelId="{513161D8-4CDD-472C-B38D-0A45397052B1}" type="parTrans" cxnId="{0D21C2A0-E880-4BAA-919A-82208083071B}">
      <dgm:prSet/>
      <dgm:spPr/>
      <dgm:t>
        <a:bodyPr/>
        <a:lstStyle/>
        <a:p>
          <a:endParaRPr lang="en-GB"/>
        </a:p>
      </dgm:t>
    </dgm:pt>
    <dgm:pt modelId="{B111C9C8-B38F-4F13-9D14-059A7E54F630}">
      <dgm:prSet phldrT="[Text]" custT="1"/>
      <dgm:spPr>
        <a:solidFill>
          <a:srgbClr val="660033"/>
        </a:solidFill>
        <a:ln w="762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400" b="1" dirty="0"/>
            <a:t>University      of                    St Andrews</a:t>
          </a:r>
        </a:p>
      </dgm:t>
    </dgm:pt>
    <dgm:pt modelId="{883BA389-C852-443D-A03C-F0535C91156D}" type="sibTrans" cxnId="{DF33401B-2714-483F-8351-9BC956BF1A07}">
      <dgm:prSet/>
      <dgm:spPr/>
      <dgm:t>
        <a:bodyPr/>
        <a:lstStyle/>
        <a:p>
          <a:endParaRPr lang="en-GB"/>
        </a:p>
      </dgm:t>
    </dgm:pt>
    <dgm:pt modelId="{5825A09C-7239-4223-8E4E-79B07BECF931}" type="parTrans" cxnId="{DF33401B-2714-483F-8351-9BC956BF1A07}">
      <dgm:prSet/>
      <dgm:spPr/>
      <dgm:t>
        <a:bodyPr/>
        <a:lstStyle/>
        <a:p>
          <a:endParaRPr lang="en-GB"/>
        </a:p>
      </dgm:t>
    </dgm:pt>
    <dgm:pt modelId="{7A5A067A-B6C1-4A5D-9288-B91F249CBBE5}">
      <dgm:prSet phldrT="[Text]" custT="1"/>
      <dgm:spPr>
        <a:solidFill>
          <a:srgbClr val="800080"/>
        </a:solidFill>
        <a:ln w="762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400" b="1" dirty="0"/>
            <a:t>University     of           Glasgow</a:t>
          </a:r>
        </a:p>
      </dgm:t>
    </dgm:pt>
    <dgm:pt modelId="{B12D0C0D-2875-45E1-A1A1-029BCBDA02A8}" type="sibTrans" cxnId="{8625E9CF-8920-4E9D-995F-E3132365E2FA}">
      <dgm:prSet/>
      <dgm:spPr/>
      <dgm:t>
        <a:bodyPr/>
        <a:lstStyle/>
        <a:p>
          <a:endParaRPr lang="en-GB"/>
        </a:p>
      </dgm:t>
    </dgm:pt>
    <dgm:pt modelId="{FACB858C-7F32-4813-A83A-20F28B6D1816}" type="parTrans" cxnId="{8625E9CF-8920-4E9D-995F-E3132365E2FA}">
      <dgm:prSet/>
      <dgm:spPr/>
      <dgm:t>
        <a:bodyPr/>
        <a:lstStyle/>
        <a:p>
          <a:endParaRPr lang="en-GB"/>
        </a:p>
      </dgm:t>
    </dgm:pt>
    <dgm:pt modelId="{6B4E6C81-1A0D-42AE-A712-7362EC717447}" type="pres">
      <dgm:prSet presAssocID="{786EE6B7-97C7-41F2-9929-2C638A08A7C7}" presName="compositeShape" presStyleCnt="0">
        <dgm:presLayoutVars>
          <dgm:chMax val="9"/>
          <dgm:dir/>
          <dgm:resizeHandles val="exact"/>
        </dgm:presLayoutVars>
      </dgm:prSet>
      <dgm:spPr/>
    </dgm:pt>
    <dgm:pt modelId="{4F04770F-305F-44FC-ACB8-344BE96021D2}" type="pres">
      <dgm:prSet presAssocID="{786EE6B7-97C7-41F2-9929-2C638A08A7C7}" presName="triangle1" presStyleLbl="node1" presStyleIdx="0" presStyleCnt="4">
        <dgm:presLayoutVars>
          <dgm:bulletEnabled val="1"/>
        </dgm:presLayoutVars>
      </dgm:prSet>
      <dgm:spPr/>
    </dgm:pt>
    <dgm:pt modelId="{3B89A457-2902-4111-9B2D-13F18A5AC70D}" type="pres">
      <dgm:prSet presAssocID="{786EE6B7-97C7-41F2-9929-2C638A08A7C7}" presName="triangle2" presStyleLbl="node1" presStyleIdx="1" presStyleCnt="4" custLinFactNeighborX="99704" custLinFactNeighborY="0">
        <dgm:presLayoutVars>
          <dgm:bulletEnabled val="1"/>
        </dgm:presLayoutVars>
      </dgm:prSet>
      <dgm:spPr/>
    </dgm:pt>
    <dgm:pt modelId="{FBD221CE-F421-4CD9-9C33-073E6A232C75}" type="pres">
      <dgm:prSet presAssocID="{786EE6B7-97C7-41F2-9929-2C638A08A7C7}" presName="triangle3" presStyleLbl="node1" presStyleIdx="2" presStyleCnt="4" custLinFactNeighborX="796">
        <dgm:presLayoutVars>
          <dgm:bulletEnabled val="1"/>
        </dgm:presLayoutVars>
      </dgm:prSet>
      <dgm:spPr/>
    </dgm:pt>
    <dgm:pt modelId="{B4E4A0A7-3002-49AB-8A1C-9C8CE16A6620}" type="pres">
      <dgm:prSet presAssocID="{786EE6B7-97C7-41F2-9929-2C638A08A7C7}" presName="triangle4" presStyleLbl="node1" presStyleIdx="3" presStyleCnt="4" custLinFactNeighborX="-99816">
        <dgm:presLayoutVars>
          <dgm:bulletEnabled val="1"/>
        </dgm:presLayoutVars>
      </dgm:prSet>
      <dgm:spPr/>
    </dgm:pt>
  </dgm:ptLst>
  <dgm:cxnLst>
    <dgm:cxn modelId="{D3B9F50B-FBA6-44C6-A4D6-E96F0AA35947}" type="presOf" srcId="{7A5A067A-B6C1-4A5D-9288-B91F249CBBE5}" destId="{4F04770F-305F-44FC-ACB8-344BE96021D2}" srcOrd="0" destOrd="0" presId="urn:microsoft.com/office/officeart/2005/8/layout/pyramid4"/>
    <dgm:cxn modelId="{DF33401B-2714-483F-8351-9BC956BF1A07}" srcId="{786EE6B7-97C7-41F2-9929-2C638A08A7C7}" destId="{B111C9C8-B38F-4F13-9D14-059A7E54F630}" srcOrd="3" destOrd="0" parTransId="{5825A09C-7239-4223-8E4E-79B07BECF931}" sibTransId="{883BA389-C852-443D-A03C-F0535C91156D}"/>
    <dgm:cxn modelId="{EADE8B25-8556-4434-93FE-DEEDE2E03FDC}" type="presOf" srcId="{B111C9C8-B38F-4F13-9D14-059A7E54F630}" destId="{B4E4A0A7-3002-49AB-8A1C-9C8CE16A6620}" srcOrd="0" destOrd="0" presId="urn:microsoft.com/office/officeart/2005/8/layout/pyramid4"/>
    <dgm:cxn modelId="{D8153245-8ED7-49CA-ABAD-FD421E56744B}" type="presOf" srcId="{786EE6B7-97C7-41F2-9929-2C638A08A7C7}" destId="{6B4E6C81-1A0D-42AE-A712-7362EC717447}" srcOrd="0" destOrd="0" presId="urn:microsoft.com/office/officeart/2005/8/layout/pyramid4"/>
    <dgm:cxn modelId="{13EDC365-A3E7-475E-88A2-18A21AC3C5D2}" type="presOf" srcId="{355A9452-5BB4-4221-AEF2-9836C1AB2321}" destId="{FBD221CE-F421-4CD9-9C33-073E6A232C75}" srcOrd="0" destOrd="0" presId="urn:microsoft.com/office/officeart/2005/8/layout/pyramid4"/>
    <dgm:cxn modelId="{9193D94C-385A-41FF-9119-15BA5E75287D}" srcId="{786EE6B7-97C7-41F2-9929-2C638A08A7C7}" destId="{A72EE506-691E-43FE-8332-53B66804AC41}" srcOrd="1" destOrd="0" parTransId="{C72A57BC-3DAB-4B2B-9177-9AF38F51B4AA}" sibTransId="{D32347AC-AA1A-4960-B86A-249044636B96}"/>
    <dgm:cxn modelId="{0D21C2A0-E880-4BAA-919A-82208083071B}" srcId="{786EE6B7-97C7-41F2-9929-2C638A08A7C7}" destId="{355A9452-5BB4-4221-AEF2-9836C1AB2321}" srcOrd="2" destOrd="0" parTransId="{513161D8-4CDD-472C-B38D-0A45397052B1}" sibTransId="{14B60724-36CC-45A5-89CC-B5BBD0056A52}"/>
    <dgm:cxn modelId="{8625E9CF-8920-4E9D-995F-E3132365E2FA}" srcId="{786EE6B7-97C7-41F2-9929-2C638A08A7C7}" destId="{7A5A067A-B6C1-4A5D-9288-B91F249CBBE5}" srcOrd="0" destOrd="0" parTransId="{FACB858C-7F32-4813-A83A-20F28B6D1816}" sibTransId="{B12D0C0D-2875-45E1-A1A1-029BCBDA02A8}"/>
    <dgm:cxn modelId="{CB09E5E8-4F5A-4F8E-8FCA-2F88084D4B37}" type="presOf" srcId="{A72EE506-691E-43FE-8332-53B66804AC41}" destId="{3B89A457-2902-4111-9B2D-13F18A5AC70D}" srcOrd="0" destOrd="0" presId="urn:microsoft.com/office/officeart/2005/8/layout/pyramid4"/>
    <dgm:cxn modelId="{6A23E27B-979D-4103-98BB-BD8FDF4441E7}" type="presParOf" srcId="{6B4E6C81-1A0D-42AE-A712-7362EC717447}" destId="{4F04770F-305F-44FC-ACB8-344BE96021D2}" srcOrd="0" destOrd="0" presId="urn:microsoft.com/office/officeart/2005/8/layout/pyramid4"/>
    <dgm:cxn modelId="{188D2DF1-0CD2-4A03-87E0-E58FA44069B8}" type="presParOf" srcId="{6B4E6C81-1A0D-42AE-A712-7362EC717447}" destId="{3B89A457-2902-4111-9B2D-13F18A5AC70D}" srcOrd="1" destOrd="0" presId="urn:microsoft.com/office/officeart/2005/8/layout/pyramid4"/>
    <dgm:cxn modelId="{3A9026C3-1464-49B4-B2CF-65DFF4C7B8A4}" type="presParOf" srcId="{6B4E6C81-1A0D-42AE-A712-7362EC717447}" destId="{FBD221CE-F421-4CD9-9C33-073E6A232C75}" srcOrd="2" destOrd="0" presId="urn:microsoft.com/office/officeart/2005/8/layout/pyramid4"/>
    <dgm:cxn modelId="{1ABB7AD0-89AB-484B-A946-7B58DE0EB128}" type="presParOf" srcId="{6B4E6C81-1A0D-42AE-A712-7362EC717447}" destId="{B4E4A0A7-3002-49AB-8A1C-9C8CE16A6620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B1BDA-32F4-4BD7-9161-3B5B89904B4C}">
      <dsp:nvSpPr>
        <dsp:cNvPr id="0" name=""/>
        <dsp:cNvSpPr/>
      </dsp:nvSpPr>
      <dsp:spPr>
        <a:xfrm>
          <a:off x="-5440767" y="-833088"/>
          <a:ext cx="6478316" cy="647831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47E9C-115E-43B5-B265-B234C5F52474}">
      <dsp:nvSpPr>
        <dsp:cNvPr id="0" name=""/>
        <dsp:cNvSpPr/>
      </dsp:nvSpPr>
      <dsp:spPr>
        <a:xfrm>
          <a:off x="543176" y="369957"/>
          <a:ext cx="6374532" cy="74029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7EA6"/>
              </a:solidFill>
            </a:rPr>
            <a:t>  </a:t>
          </a:r>
          <a:r>
            <a:rPr lang="en-US" sz="2000" b="1" kern="1200" dirty="0">
              <a:solidFill>
                <a:srgbClr val="007288"/>
              </a:solidFill>
            </a:rPr>
            <a:t>Recognition and awards</a:t>
          </a:r>
          <a:endParaRPr lang="en-US" sz="1800" b="1" kern="1200" dirty="0">
            <a:solidFill>
              <a:srgbClr val="007EA6"/>
            </a:solidFill>
          </a:endParaRPr>
        </a:p>
      </dsp:txBody>
      <dsp:txXfrm>
        <a:off x="543176" y="369957"/>
        <a:ext cx="6374532" cy="740299"/>
      </dsp:txXfrm>
    </dsp:sp>
    <dsp:sp modelId="{2868837D-1668-4C37-8B11-BCB003439B56}">
      <dsp:nvSpPr>
        <dsp:cNvPr id="0" name=""/>
        <dsp:cNvSpPr/>
      </dsp:nvSpPr>
      <dsp:spPr>
        <a:xfrm>
          <a:off x="80489" y="277419"/>
          <a:ext cx="925374" cy="925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3FE3E-DEB1-4E77-8BCE-44B4AC4D81CA}">
      <dsp:nvSpPr>
        <dsp:cNvPr id="0" name=""/>
        <dsp:cNvSpPr/>
      </dsp:nvSpPr>
      <dsp:spPr>
        <a:xfrm>
          <a:off x="967607" y="1480599"/>
          <a:ext cx="5950101" cy="74029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288"/>
              </a:solidFill>
            </a:rPr>
            <a:t>  Generosity and hospitality</a:t>
          </a:r>
          <a:endParaRPr lang="en-US" sz="1800" b="1" kern="1200" dirty="0">
            <a:solidFill>
              <a:srgbClr val="007EA6"/>
            </a:solidFill>
          </a:endParaRPr>
        </a:p>
      </dsp:txBody>
      <dsp:txXfrm>
        <a:off x="967607" y="1480599"/>
        <a:ext cx="5950101" cy="740299"/>
      </dsp:txXfrm>
    </dsp:sp>
    <dsp:sp modelId="{718F49A9-FFCE-4CC1-8972-292F37E66047}">
      <dsp:nvSpPr>
        <dsp:cNvPr id="0" name=""/>
        <dsp:cNvSpPr/>
      </dsp:nvSpPr>
      <dsp:spPr>
        <a:xfrm>
          <a:off x="504920" y="1388061"/>
          <a:ext cx="925374" cy="925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83EA4-4A83-412F-91B5-0DDF6F307556}">
      <dsp:nvSpPr>
        <dsp:cNvPr id="0" name=""/>
        <dsp:cNvSpPr/>
      </dsp:nvSpPr>
      <dsp:spPr>
        <a:xfrm>
          <a:off x="967607" y="2591241"/>
          <a:ext cx="5950101" cy="74029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7288"/>
              </a:solidFill>
            </a:rPr>
            <a:t>  </a:t>
          </a:r>
          <a:r>
            <a:rPr lang="en-US" sz="2000" b="1" kern="1200" dirty="0">
              <a:solidFill>
                <a:srgbClr val="007288"/>
              </a:solidFill>
            </a:rPr>
            <a:t>Building external connections</a:t>
          </a:r>
          <a:endParaRPr lang="en-US" sz="2000" b="1" kern="1200" dirty="0">
            <a:solidFill>
              <a:srgbClr val="007EA6"/>
            </a:solidFill>
          </a:endParaRPr>
        </a:p>
      </dsp:txBody>
      <dsp:txXfrm>
        <a:off x="967607" y="2591241"/>
        <a:ext cx="5950101" cy="740299"/>
      </dsp:txXfrm>
    </dsp:sp>
    <dsp:sp modelId="{FEE4FCCF-FE18-40FD-89B7-FE7B34023B4A}">
      <dsp:nvSpPr>
        <dsp:cNvPr id="0" name=""/>
        <dsp:cNvSpPr/>
      </dsp:nvSpPr>
      <dsp:spPr>
        <a:xfrm>
          <a:off x="504920" y="2498703"/>
          <a:ext cx="925374" cy="925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27CAE-2D56-41BE-962D-A170AFFD10B2}">
      <dsp:nvSpPr>
        <dsp:cNvPr id="0" name=""/>
        <dsp:cNvSpPr/>
      </dsp:nvSpPr>
      <dsp:spPr>
        <a:xfrm>
          <a:off x="543176" y="3701883"/>
          <a:ext cx="6374532" cy="740299"/>
        </a:xfrm>
        <a:prstGeom prst="rect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99"/>
              </a:solidFill>
            </a:rPr>
            <a:t>  </a:t>
          </a:r>
          <a:r>
            <a:rPr lang="en-US" sz="2000" b="1" kern="1200" dirty="0">
              <a:solidFill>
                <a:srgbClr val="007EA6"/>
              </a:solidFill>
            </a:rPr>
            <a:t>New concept of leadership</a:t>
          </a:r>
          <a:endParaRPr lang="en-US" sz="1800" b="1" kern="1200" dirty="0">
            <a:solidFill>
              <a:srgbClr val="007288"/>
            </a:solidFill>
          </a:endParaRPr>
        </a:p>
      </dsp:txBody>
      <dsp:txXfrm>
        <a:off x="543176" y="3701883"/>
        <a:ext cx="6374532" cy="740299"/>
      </dsp:txXfrm>
    </dsp:sp>
    <dsp:sp modelId="{1FC62795-25B0-473A-96D9-AD3AD7DDEEE7}">
      <dsp:nvSpPr>
        <dsp:cNvPr id="0" name=""/>
        <dsp:cNvSpPr/>
      </dsp:nvSpPr>
      <dsp:spPr>
        <a:xfrm>
          <a:off x="80489" y="3609345"/>
          <a:ext cx="925374" cy="925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4770F-305F-44FC-ACB8-344BE96021D2}">
      <dsp:nvSpPr>
        <dsp:cNvPr id="0" name=""/>
        <dsp:cNvSpPr/>
      </dsp:nvSpPr>
      <dsp:spPr>
        <a:xfrm>
          <a:off x="3018463" y="0"/>
          <a:ext cx="2409377" cy="2409377"/>
        </a:xfrm>
        <a:prstGeom prst="triangle">
          <a:avLst/>
        </a:prstGeom>
        <a:solidFill>
          <a:srgbClr val="800080"/>
        </a:solidFill>
        <a:ln w="762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University     of           Glasgow</a:t>
          </a:r>
        </a:p>
      </dsp:txBody>
      <dsp:txXfrm>
        <a:off x="3620807" y="1204689"/>
        <a:ext cx="1204689" cy="1204688"/>
      </dsp:txXfrm>
    </dsp:sp>
    <dsp:sp modelId="{3B89A457-2902-4111-9B2D-13F18A5AC70D}">
      <dsp:nvSpPr>
        <dsp:cNvPr id="0" name=""/>
        <dsp:cNvSpPr/>
      </dsp:nvSpPr>
      <dsp:spPr>
        <a:xfrm>
          <a:off x="4216020" y="2409377"/>
          <a:ext cx="2409377" cy="2409377"/>
        </a:xfrm>
        <a:prstGeom prst="triangle">
          <a:avLst/>
        </a:prstGeom>
        <a:solidFill>
          <a:srgbClr val="CC3300"/>
        </a:solidFill>
        <a:ln w="762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University        of         Edinburgh</a:t>
          </a:r>
        </a:p>
      </dsp:txBody>
      <dsp:txXfrm>
        <a:off x="4818364" y="3614066"/>
        <a:ext cx="1204689" cy="1204688"/>
      </dsp:txXfrm>
    </dsp:sp>
    <dsp:sp modelId="{FBD221CE-F421-4CD9-9C33-073E6A232C75}">
      <dsp:nvSpPr>
        <dsp:cNvPr id="0" name=""/>
        <dsp:cNvSpPr/>
      </dsp:nvSpPr>
      <dsp:spPr>
        <a:xfrm rot="10800000">
          <a:off x="3037642" y="2409377"/>
          <a:ext cx="2409377" cy="2409377"/>
        </a:xfrm>
        <a:prstGeom prst="triangl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/>
        </a:p>
      </dsp:txBody>
      <dsp:txXfrm rot="10800000">
        <a:off x="3639986" y="2409377"/>
        <a:ext cx="1204689" cy="1204688"/>
      </dsp:txXfrm>
    </dsp:sp>
    <dsp:sp modelId="{B4E4A0A7-3002-49AB-8A1C-9C8CE16A6620}">
      <dsp:nvSpPr>
        <dsp:cNvPr id="0" name=""/>
        <dsp:cNvSpPr/>
      </dsp:nvSpPr>
      <dsp:spPr>
        <a:xfrm>
          <a:off x="1818208" y="2409377"/>
          <a:ext cx="2409377" cy="2409377"/>
        </a:xfrm>
        <a:prstGeom prst="triangle">
          <a:avLst/>
        </a:prstGeom>
        <a:solidFill>
          <a:srgbClr val="660033"/>
        </a:solidFill>
        <a:ln w="762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University      of                    St Andrews</a:t>
          </a:r>
        </a:p>
      </dsp:txBody>
      <dsp:txXfrm>
        <a:off x="2420552" y="3614066"/>
        <a:ext cx="1204689" cy="120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A14066-FEA8-420E-BA0C-1B50D00EE0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F6E46-7864-49D4-943C-31C2366DFA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FA60E-1FF8-4C21-9D8D-E656A65238F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DDB06-4ACE-410F-868F-486FA4770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10D99-59D2-441E-818F-A8D9ACB95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1C687-6FA2-48B9-99B7-605A4E260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80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8283B-CA21-4F2E-98FF-E387EEC0BD33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A8B4-A128-4015-9833-A2637AFD8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609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84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34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22240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77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2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2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9D8-9902-483E-84B4-44B9B00CF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BA69B-2B36-4D79-A5F7-EA773494A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6E6DB-A30A-451B-B60A-573EA93E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72B3-6AB1-44D8-B99A-A4121D94ED8C}" type="datetime1">
              <a:rPr lang="en-US" smtClean="0"/>
              <a:t>5/9/2025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65F39-B4D3-4F8B-94A5-E156BEAD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84F2F-42F6-4A4B-B7FB-1FBA06AE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F05B-BF19-4AFE-A93B-693EC8AE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08631-ABB3-460F-A6D3-7F192D42F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383B-FB9A-4F5E-98D5-947B4752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9A48-320D-4BBC-8557-B788397F2152}" type="datetime1">
              <a:rPr lang="en-US" smtClean="0"/>
              <a:t>5/9/2025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8F223-0DC6-4BED-8E22-5928C457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CCE31-CE81-499A-B538-781022E0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25572-D9B5-4D6D-B8C5-D8F196089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F931E-61D6-418A-806F-450A4A155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D376-CEF0-41EE-9CEC-62897B41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EE4-39D8-4FAE-9706-5449D098151B}" type="datetime1">
              <a:rPr lang="en-US" smtClean="0"/>
              <a:t>5/9/2025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D60B-9662-47AD-AD72-FDA82F38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554FF-8695-4CA6-85B0-57941E0F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41CF-80EA-8B37-DD45-8CF21FCA2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1747D-965D-7DE9-6699-84705DD17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45394-3EDC-ABA1-64A2-D905F4D5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7F1B-1343-422C-B004-BB55119D7075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23485-EC4F-5EC4-FD72-C9BA29EC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DC555-DAFB-CFCF-A97A-EEA29806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854D-451B-974A-4A89-B1C95FFF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9C2C-9A3C-10D1-0948-58DE4F38B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DBE1A-6555-E353-63ED-5BE431B7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E104-D9E0-4369-9D27-50AAAE209AE7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5B886-D6AA-8AEA-0617-7F0867AE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C7C40-FE77-8DA9-B051-DF18FCB1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9878-D6BD-B568-276B-D37E63E9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20BBB-0AE8-9E42-680E-B885DFDE4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26CB-772B-47F5-43A8-6EC19D5C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771F-778E-4AD1-90A7-26C21A7F07D8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238B-53E1-3B19-31B3-727505A9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050E4-E163-3E46-B834-38067B73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84DE-334F-57A6-16A9-FF728F12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EA72-68EA-AAA4-1FE4-C3C433EB3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FDBD-F126-52FA-FC6A-BFAA8DD9A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EC96E-7249-D40C-30B6-460EB92E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0FF5-C501-42DB-AF20-8A9A099073C1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376F3-DDE3-0820-DE6B-873E0029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9D6A9-A4C5-F2D9-6C8D-920C7523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3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49CA-7361-2C7D-EB10-50CFC895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8CFB-1085-EAC3-A84C-813AC4B5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FA954-0492-341E-79E5-187174EB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14896-304B-092C-48DA-373B8A9E9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802D9-3C98-AE81-D4EE-649B32913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1429E-70DD-4D52-737D-F60A5D6B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9EBC-9AD1-4EAA-A218-E8884C9F12BE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B02F7-00DA-B617-E508-F32E2775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8658B-477B-D5A9-1420-A1954638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14BE-0285-A262-3EE1-2C20A13A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2738F-2171-F0DC-5104-7F8AFE0C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3B70-00D3-4D85-BA2A-310DBA90007B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036EE-1184-9829-6B45-AAAC1F97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D0131-49ED-AFAF-1F31-A66591BB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C80EC-7547-A2E9-1CA7-4EC1F98A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B2A3-FDAE-436C-B585-1F8765D45345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27788-1060-7800-1E16-DCB19C1C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DDC23-5E5C-2BE1-3DBD-B7DE9D5E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5B7C-94AE-C945-C79E-A48D3FD1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4F42-FAA3-35E5-F470-F0004444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06B65-45DD-5DEF-FEF8-7D17542C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ADDC-1DD8-AC4E-B043-B892ED2A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1305-E16A-44E9-BA38-9895BF8C1523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5031-C04C-092B-1284-DBC10400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344AA-DC61-F09A-0A91-16A00B05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8E75-6A86-4A4B-BA92-5DC2D152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E92D9-788A-4A3C-9197-6956498E9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ACDA-2AC9-49A5-B3E9-E38C6B88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082-85C8-400A-88F6-7A29E7612403}" type="datetime1">
              <a:rPr lang="en-US" smtClean="0"/>
              <a:t>5/9/2025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F0B8-ED34-4421-B823-EFEA751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04549-38DF-4C9A-A45C-AEDDA18C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31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7754-4E70-C8A0-6FC4-DE2E0CF4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47C01-92CF-A4D8-4B01-C6AE5D946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0B27-B602-0F61-6B4A-244A83994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A4D16-7F8E-E4C4-E567-B4BB628E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4496-9B92-434A-8E89-C5163A5BA43E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44414-4861-044B-5A06-BFE08A9B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57452-B1EC-F841-9427-6EA6CE41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BAEE-D4F6-8579-3681-CCE966B5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2EF98-1338-826B-949B-526501DE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68E4-6271-875D-8143-3FC4F13F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CD6E-5B52-4A7B-97DA-B28773EE5A93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C360-7103-2976-20B3-1CD7BAB7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DBF5-E984-B1C9-CC74-E5A8ED2D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7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2FBD29-FD87-7986-7C94-347717655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D44B3-71AD-0740-684A-ACB6841AA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5F58-7579-843B-F194-E7538D0A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AEC5-23CE-4B66-8CA9-B01127BF9DCD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FE8C-4654-B020-562D-6BFC9767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D128-4273-32A0-35D3-E4CB2C1B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9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6C7E-2995-4334-881C-82A157C34AC3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1536-F948-42D2-8A1A-866C5D11B3DD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7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ABD4-82DF-4E0C-9B27-CDFC02DE529A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4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5951-6944-4B90-8B71-88373D12A0A6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04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3C13-47D2-4DED-A4C2-3D515A3CF6CA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9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4CA7-56FD-4259-B6DF-EB2ED566A895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2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1500-D7EE-41AF-B6E4-99DFA7E8807F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E3E8-6690-4A92-9C9D-D7F30113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391C3-4FC6-477C-9B83-1216173FE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3996D-357E-4113-ACFA-5943E668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0288-6CE3-408E-BF7F-6D936554D166}" type="datetime1">
              <a:rPr lang="en-US" smtClean="0"/>
              <a:t>5/9/2025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EB56-775B-4CA2-BD19-72047B82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F1A8-9970-4C33-BF76-37120016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69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55E6-0DBF-4C8D-9491-83ED93038488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8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B50-AE96-4217-9C36-2CC97166EBA7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7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B3DF-B5C5-430C-9BA1-2CDE9912EDDA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F599-8D30-4F6F-91A4-A8FE1C74896E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3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1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A6B6-84CB-490A-8336-27B4AA5C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8F23-A183-46C3-B5AD-459546407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FCC51-2E47-4206-90F9-1B2AD751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5A674-9383-4696-A07D-DC95B05F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0455-03FE-4FD3-A16F-44C38EB8C75B}" type="datetime1">
              <a:rPr lang="en-US" smtClean="0"/>
              <a:t>5/9/2025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46B47-2BC4-44E3-BF68-BF0C2350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4BB71-9BB7-4633-98C1-37AAFB3F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2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B526-973A-477B-8BF3-3A386C9B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806CA-8FEA-4372-9A65-D6B5EE4F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4C2B5-F057-4EE0-9961-EA398197B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E778C-CA45-46FB-96D7-BD0682040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44E9E-A471-41E2-9213-274764650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B8A04-9ABC-4368-A955-F5B5ABA9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5AE-74FC-4341-9D05-3FC6441CB7CA}" type="datetime1">
              <a:rPr lang="en-US" smtClean="0"/>
              <a:t>5/9/2025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62688-9A16-4231-9237-C1A23547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156F9-D920-458A-8D46-A6033BE2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68CB-4757-465C-9892-808DB994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CAE42-97DA-4E8F-8FBB-A8FEF8C7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413-9984-478F-9366-606D8B865150}" type="datetime1">
              <a:rPr lang="en-US" smtClean="0"/>
              <a:t>5/9/2025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6819B-6553-4C35-944A-1ABACF88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080D-955A-48F3-9A95-9990EEFB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7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9A83A-BD32-46F3-832D-123587BD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AF2-328D-487C-907C-5686D6CDA216}" type="datetime1">
              <a:rPr lang="en-US" smtClean="0"/>
              <a:t>5/9/2025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C68E1-749D-48FF-9D61-CB27866C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84B9-6A65-48E1-9124-A3DAEFDF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3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092F-B941-4771-B238-D5308EB9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DED4-55F8-4F7F-9C35-C63AAD71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C8B09-68DA-483E-9908-86C5A3B03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CC69C-C999-4D4C-9350-ABA4593F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FD52-921C-43C2-9FDD-E764F9EA0258}" type="datetime1">
              <a:rPr lang="en-US" smtClean="0"/>
              <a:t>5/9/2025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2061-776F-45CE-B117-A7EBB499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A7A8-7AF0-4017-A862-154572C3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2544-2EAD-47CD-A817-CC3FD834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F305B-50F9-4C81-A534-3CECA3FAD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E674C-34FC-4C22-B3E1-3AE924ED2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3AB5-6070-48D4-AF15-FDE02401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170B-F2AE-4DAB-806C-9603F949D773}" type="datetime1">
              <a:rPr lang="en-US" smtClean="0"/>
              <a:t>5/9/2025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BFFC3-B876-4611-8F7F-915EBDCA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AD8C3-5465-436D-8C9A-E92930A5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E4FFA-67CB-46F5-8A05-35309B08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B4804-8F22-4BC7-86D7-812AE1AF3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5619-903A-4731-8A43-DD9177FB7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0CEB-F10E-441B-B7CA-C9AAA6CDE9B3}" type="datetime1">
              <a:rPr lang="en-US" smtClean="0"/>
              <a:t>5/9/2025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E77-340D-4585-AD7F-1127D36CB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5D2B-9DCE-48BB-B577-5C72451A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B0A5-F417-48D4-B78F-195DFD8A2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9E39E-B74B-9ADB-4716-9F319F75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CE824-A872-6895-7B7D-295B36F7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1F1E-9277-EBE7-CED9-645CE61D9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59BC0-1EC7-4C1E-8051-F60A55C2C73B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E961C-99E5-7E3B-F2B9-5FA0115CC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02E12-66EB-E9B9-0F29-F800B89F4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B8A2-821B-5E4E-A4D5-F270638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777C-F96C-4C0F-8AB6-F44D1CBB6E0E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18721-1DAD-7244-ACAD-A96496255A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9200" y="6019200"/>
            <a:ext cx="437615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1.png"/><Relationship Id="rId5" Type="http://schemas.openxmlformats.org/officeDocument/2006/relationships/diagramData" Target="../diagrams/data1.xml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png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3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hyperlink" Target="https://x-net.bi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F9C9-5F23-4870-89B3-6580C13B1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7499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solidFill>
                  <a:srgbClr val="007EA6"/>
                </a:solidFill>
                <a:latin typeface="+mn-lt"/>
              </a:rPr>
              <a:t>Fostering A Positive Research Culture Around Interdisciplinary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8F8F4-511E-480E-BFC0-3755E6D65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8659" y="5949946"/>
            <a:ext cx="2514799" cy="925430"/>
          </a:xfrm>
        </p:spPr>
        <p:txBody>
          <a:bodyPr>
            <a:normAutofit/>
          </a:bodyPr>
          <a:lstStyle/>
          <a:p>
            <a:pPr algn="r">
              <a:lnSpc>
                <a:spcPts val="2160"/>
              </a:lnSpc>
              <a:spcBef>
                <a:spcPts val="0"/>
              </a:spcBef>
            </a:pPr>
            <a:r>
              <a:rPr lang="en-GB" sz="1800" b="1" i="1" dirty="0"/>
              <a:t>Cristina V.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38432-1B7D-42D7-851C-D63FCF47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84" y="450272"/>
            <a:ext cx="3174632" cy="25397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AD08-C088-4196-B793-5CAF0D0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7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764806-977C-4906-A1EE-69177762C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3" t="17779" r="31962" b="11110"/>
          <a:stretch/>
        </p:blipFill>
        <p:spPr>
          <a:xfrm>
            <a:off x="3134588" y="138545"/>
            <a:ext cx="6757351" cy="67194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21BBE8-C2C7-4D44-A10D-3AE61F747F2C}"/>
              </a:ext>
            </a:extLst>
          </p:cNvPr>
          <p:cNvSpPr txBox="1">
            <a:spLocks/>
          </p:cNvSpPr>
          <p:nvPr/>
        </p:nvSpPr>
        <p:spPr>
          <a:xfrm>
            <a:off x="120836" y="486908"/>
            <a:ext cx="3671518" cy="1057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Interdisciplinary Research Wheel of Privilege</a:t>
            </a:r>
            <a:endParaRPr lang="en-GB" sz="2400" b="1" dirty="0">
              <a:solidFill>
                <a:srgbClr val="007EA6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13C28-8DCC-4BBB-A91E-0670F558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677E43-B79F-48EB-A247-210F48DBE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47" y="5081487"/>
            <a:ext cx="1593578" cy="127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D1AA-A9E7-1D06-3FCA-25949E11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419" y="258307"/>
            <a:ext cx="6096000" cy="10574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Strategies to foster a positive research culture</a:t>
            </a:r>
            <a:b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</a:br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in interdisciplinary research</a:t>
            </a:r>
            <a:endParaRPr lang="en-GB" sz="2400" b="1" dirty="0">
              <a:solidFill>
                <a:srgbClr val="007EA6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615" y="19744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E1917-55EE-41CE-8E33-ACE8267A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59BE80-9027-496D-8292-F182AD9AB944}"/>
              </a:ext>
            </a:extLst>
          </p:cNvPr>
          <p:cNvGrpSpPr/>
          <p:nvPr/>
        </p:nvGrpSpPr>
        <p:grpSpPr>
          <a:xfrm>
            <a:off x="438528" y="2658093"/>
            <a:ext cx="3848437" cy="2967216"/>
            <a:chOff x="920323" y="2369567"/>
            <a:chExt cx="3848437" cy="29672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083699-6288-48FE-9FCA-5F9D19255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323" y="2369567"/>
              <a:ext cx="3848437" cy="2967216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91DCB2-E64A-47A7-BFD2-D77FDC1D6EDB}"/>
                </a:ext>
              </a:extLst>
            </p:cNvPr>
            <p:cNvSpPr txBox="1"/>
            <p:nvPr/>
          </p:nvSpPr>
          <p:spPr>
            <a:xfrm>
              <a:off x="2011371" y="3439518"/>
              <a:ext cx="1666341" cy="82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7288"/>
                  </a:solidFill>
                </a:rPr>
                <a:t>Research </a:t>
              </a:r>
            </a:p>
            <a:p>
              <a:pPr algn="ctr"/>
              <a:r>
                <a:rPr lang="en-GB" sz="2400" b="1" dirty="0">
                  <a:solidFill>
                    <a:srgbClr val="007288"/>
                  </a:solidFill>
                </a:rPr>
                <a:t>Culture</a:t>
              </a:r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7BFA568-05BB-4535-92B0-2A65A4F51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710172"/>
              </p:ext>
            </p:extLst>
          </p:nvPr>
        </p:nvGraphicFramePr>
        <p:xfrm>
          <a:off x="4286965" y="1735631"/>
          <a:ext cx="6984712" cy="481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3C5B68D-0C6B-422E-B2BE-C906F3017B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73" y="5516025"/>
            <a:ext cx="616450" cy="616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CE76AB-6868-466E-9A44-F2DC79E6C4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1237" y="4417896"/>
            <a:ext cx="576136" cy="5761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A2D0F2-B5C4-47DA-BFD1-ECE1453407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289" t="20337" r="13731" b="24212"/>
          <a:stretch/>
        </p:blipFill>
        <p:spPr>
          <a:xfrm>
            <a:off x="4900944" y="3333661"/>
            <a:ext cx="664535" cy="5094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83AA4-F278-45F1-8F22-228F30FB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78A5E-46AE-4102-AF1D-B8AF2B9211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2806" y="2149840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773D8-FE4C-30F2-A082-1450189D1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777F3BD-0D88-3C4E-E717-7E04D8243168}"/>
              </a:ext>
            </a:extLst>
          </p:cNvPr>
          <p:cNvGrpSpPr/>
          <p:nvPr/>
        </p:nvGrpSpPr>
        <p:grpSpPr>
          <a:xfrm>
            <a:off x="-488894" y="1532349"/>
            <a:ext cx="8446305" cy="4818755"/>
            <a:chOff x="-600617" y="1382608"/>
            <a:chExt cx="8446305" cy="48187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0415C0-A9AE-8895-73E2-FB40DFF130FD}"/>
                </a:ext>
              </a:extLst>
            </p:cNvPr>
            <p:cNvGrpSpPr/>
            <p:nvPr/>
          </p:nvGrpSpPr>
          <p:grpSpPr>
            <a:xfrm>
              <a:off x="-600617" y="1382608"/>
              <a:ext cx="8446305" cy="4818755"/>
              <a:chOff x="1897488" y="1365370"/>
              <a:chExt cx="8446305" cy="4818755"/>
            </a:xfrm>
          </p:grpSpPr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B0CFCC02-BD3E-628D-D9AB-7B6FA0860992}"/>
                  </a:ext>
                </a:extLst>
              </p:cNvPr>
              <p:cNvGraphicFramePr/>
              <p:nvPr/>
            </p:nvGraphicFramePr>
            <p:xfrm>
              <a:off x="1897488" y="1365370"/>
              <a:ext cx="8446305" cy="48187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0CBCD6A-2F4A-0D6C-4E52-DE2195100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5899" y="4050933"/>
                <a:ext cx="1473072" cy="51990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8FF14F9-7935-46DF-8F42-B29A91AF92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79825"/>
              <a:stretch/>
            </p:blipFill>
            <p:spPr>
              <a:xfrm>
                <a:off x="5936571" y="2082616"/>
                <a:ext cx="391885" cy="60343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3997CD-E53F-504A-54EF-BB17E9AD03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0576" t="34056" r="68794" b="33469"/>
              <a:stretch/>
            </p:blipFill>
            <p:spPr>
              <a:xfrm>
                <a:off x="6932587" y="4471846"/>
                <a:ext cx="792035" cy="831196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77157C9-4D65-4D83-EE2F-1C4286AC2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2973" t="17601" r="22786" b="20725"/>
              <a:stretch/>
            </p:blipFill>
            <p:spPr>
              <a:xfrm>
                <a:off x="4675443" y="4579126"/>
                <a:ext cx="425797" cy="540331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F7C6F4-BA5E-C528-E426-EF9304F4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64164" y="4779949"/>
              <a:ext cx="540331" cy="540331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0CAF983D-08F1-59B2-7103-551561726021}"/>
              </a:ext>
            </a:extLst>
          </p:cNvPr>
          <p:cNvSpPr txBox="1">
            <a:spLocks/>
          </p:cNvSpPr>
          <p:nvPr/>
        </p:nvSpPr>
        <p:spPr>
          <a:xfrm>
            <a:off x="3318436" y="-312078"/>
            <a:ext cx="5555127" cy="1447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000" b="1" dirty="0" err="1">
                <a:solidFill>
                  <a:srgbClr val="007EA6"/>
                </a:solidFill>
                <a:latin typeface="+mn-lt"/>
                <a:cs typeface="Calibri Light"/>
              </a:rPr>
              <a:t>InFrame</a:t>
            </a:r>
            <a:endParaRPr lang="en-GB" sz="3000" b="1" dirty="0">
              <a:solidFill>
                <a:srgbClr val="007EA6"/>
              </a:solidFill>
              <a:latin typeface="+mn-l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New leadership model</a:t>
            </a:r>
            <a:endParaRPr lang="en-GB" sz="2400" b="1" dirty="0">
              <a:solidFill>
                <a:srgbClr val="007EA6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729233-BFAA-757B-D589-C75A2E510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F7B954-3910-964D-F4DA-9953E4035F33}"/>
              </a:ext>
            </a:extLst>
          </p:cNvPr>
          <p:cNvSpPr txBox="1"/>
          <p:nvPr/>
        </p:nvSpPr>
        <p:spPr>
          <a:xfrm>
            <a:off x="6049903" y="2717216"/>
            <a:ext cx="5410985" cy="202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7EA6"/>
                </a:solidFill>
              </a:rPr>
              <a:t>Widen leadership recognition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7EA6"/>
                </a:solidFill>
              </a:rPr>
              <a:t>Champion collegiality and inclusion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7EA6"/>
                </a:solidFill>
              </a:rPr>
              <a:t>Change traditional hierarchies</a:t>
            </a:r>
          </a:p>
        </p:txBody>
      </p:sp>
    </p:spTree>
    <p:extLst>
      <p:ext uri="{BB962C8B-B14F-4D97-AF65-F5344CB8AC3E}">
        <p14:creationId xmlns:p14="http://schemas.microsoft.com/office/powerpoint/2010/main" val="108892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A2AB8-9740-405A-B8D0-8C73390F8C3E}"/>
              </a:ext>
            </a:extLst>
          </p:cNvPr>
          <p:cNvSpPr txBox="1">
            <a:spLocks/>
          </p:cNvSpPr>
          <p:nvPr/>
        </p:nvSpPr>
        <p:spPr>
          <a:xfrm>
            <a:off x="1510095" y="-45460"/>
            <a:ext cx="4672383" cy="105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X-Net’s acknowledgements</a:t>
            </a:r>
            <a:endParaRPr lang="en-GB" sz="2400" b="1" dirty="0">
              <a:solidFill>
                <a:srgbClr val="007EA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BC8A14-4FCA-4E97-98CE-330D87C9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DCFEA5-97FE-47DC-B462-9027DC444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7" t="11852" r="25595" b="4551"/>
          <a:stretch/>
        </p:blipFill>
        <p:spPr>
          <a:xfrm>
            <a:off x="566057" y="754264"/>
            <a:ext cx="6560458" cy="5984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B2919-17F9-49DA-9FEA-5BA49A96CDA8}"/>
              </a:ext>
            </a:extLst>
          </p:cNvPr>
          <p:cNvSpPr txBox="1"/>
          <p:nvPr/>
        </p:nvSpPr>
        <p:spPr>
          <a:xfrm>
            <a:off x="8028101" y="5109635"/>
            <a:ext cx="2946400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ctr">
              <a:lnSpc>
                <a:spcPct val="150000"/>
              </a:lnSpc>
              <a:buSzPct val="174000"/>
            </a:pPr>
            <a:r>
              <a:rPr lang="en-GB" sz="2000" b="1" dirty="0">
                <a:solidFill>
                  <a:srgbClr val="007EA6"/>
                </a:solidFill>
                <a:latin typeface="Montserrat" panose="020B060402020202020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https://x-net.bio</a:t>
            </a:r>
            <a:endParaRPr lang="en-GB" sz="2000" b="1" dirty="0">
              <a:solidFill>
                <a:srgbClr val="007EA6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E46F8-66EF-403C-A1DE-55793D5A6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620" y="1901372"/>
            <a:ext cx="2717363" cy="28254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5713-5F0A-4967-81BB-F6081BB0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5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9780B-09DD-05E4-D6AA-5D139AA3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DFA5-0B1B-328F-7D4F-6EE76D244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7499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solidFill>
                  <a:srgbClr val="007EA6"/>
                </a:solidFill>
                <a:latin typeface="+mn-lt"/>
              </a:rPr>
              <a:t>Fostering A Positive Research Culture Around Interdisciplinary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2D5A3-B243-282A-1BE0-0462C5B22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8659" y="5949946"/>
            <a:ext cx="2514799" cy="925430"/>
          </a:xfrm>
        </p:spPr>
        <p:txBody>
          <a:bodyPr>
            <a:normAutofit/>
          </a:bodyPr>
          <a:lstStyle/>
          <a:p>
            <a:pPr algn="r">
              <a:lnSpc>
                <a:spcPts val="2160"/>
              </a:lnSpc>
              <a:spcBef>
                <a:spcPts val="0"/>
              </a:spcBef>
            </a:pPr>
            <a:r>
              <a:rPr lang="en-GB" sz="1800" b="1" i="1" dirty="0"/>
              <a:t>Cristina V.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3A6D6-1732-65C4-C6B2-EA893A130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84" y="450272"/>
            <a:ext cx="3174632" cy="25397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BB2EE-F304-9B7F-6526-7BAE174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B0A5-F417-48D4-B78F-195DFD8A2A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4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D1AA-A9E7-1D06-3FCA-25949E11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46" y="242563"/>
            <a:ext cx="4003058" cy="489148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X-Net group members</a:t>
            </a:r>
            <a:endParaRPr lang="en-GB" sz="2400" b="1" dirty="0">
              <a:solidFill>
                <a:srgbClr val="007EA6"/>
              </a:solidFill>
              <a:latin typeface="+mn-lt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B7DF5F-65DF-1E31-ED0E-6906F10EEE2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rcRect l="57" r="49328"/>
          <a:stretch/>
        </p:blipFill>
        <p:spPr>
          <a:xfrm>
            <a:off x="1824695" y="3532788"/>
            <a:ext cx="1440000" cy="6480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6C30FF6-411B-4086-D597-5A832BF902FE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95" y="1388956"/>
            <a:ext cx="1440000" cy="648000"/>
          </a:xfrm>
          <a:prstGeom prst="rect">
            <a:avLst/>
          </a:prstGeom>
        </p:spPr>
      </p:pic>
      <p:pic>
        <p:nvPicPr>
          <p:cNvPr id="6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6DD05CA-3AB8-EEF7-B021-974A877CA85A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005641" y="3532788"/>
            <a:ext cx="1440000" cy="6480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BB56F79-6B12-2700-91D6-60FDA992DAF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34402" y="4784058"/>
            <a:ext cx="1440000" cy="64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6C8FB54-FA08-1F79-E33E-CB3383B3B5C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376000" y="987183"/>
            <a:ext cx="1440000" cy="648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2B50DA-ECC5-F11C-06FD-3CC0112A0AA6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439792" y="4784058"/>
            <a:ext cx="1440000" cy="648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1701F95-C70D-8CAC-C0C2-B14AFC9B56DB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397120" y="1388956"/>
            <a:ext cx="1440000" cy="6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39591-1BC2-B7E6-1B24-EB7FEE9E5F1D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973587" y="2348154"/>
            <a:ext cx="1440000" cy="648000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/>
          </p:cNvPicPr>
          <p:nvPr/>
        </p:nvPicPr>
        <p:blipFill rotWithShape="1">
          <a:blip r:embed="rId11"/>
          <a:srcRect l="23675" t="35818" r="44791" b="39015"/>
          <a:stretch/>
        </p:blipFill>
        <p:spPr>
          <a:xfrm>
            <a:off x="6692678" y="5807548"/>
            <a:ext cx="1440000" cy="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DF0211-F360-4811-BD83-174CB0B947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29" y="2347990"/>
            <a:ext cx="3744678" cy="27985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211D61-2989-4D7F-BC0B-20D295366E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6645EF-6F45-4D67-ACF2-2A33B1A29EE9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8792927" y="2348154"/>
            <a:ext cx="1440000" cy="6480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26C5223-63EC-456A-B376-57EE9C3D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680280-3C86-43E7-A379-7A9047A794EF}"/>
              </a:ext>
            </a:extLst>
          </p:cNvPr>
          <p:cNvGrpSpPr/>
          <p:nvPr/>
        </p:nvGrpSpPr>
        <p:grpSpPr>
          <a:xfrm>
            <a:off x="4167017" y="5807548"/>
            <a:ext cx="1924458" cy="496986"/>
            <a:chOff x="3845277" y="5859364"/>
            <a:chExt cx="2030609" cy="544369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4C0757E-F787-C522-ACC8-ECA09BB93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4616" y="5859364"/>
              <a:ext cx="1471270" cy="54436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6DC325-3822-4873-BF66-74D2D5602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277" y="5859364"/>
              <a:ext cx="559339" cy="54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39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D1AA-A9E7-1D06-3FCA-25949E11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15" y="283507"/>
            <a:ext cx="4003058" cy="489148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X-Net Aims</a:t>
            </a:r>
            <a:endParaRPr lang="en-GB" sz="2400" b="1" dirty="0">
              <a:solidFill>
                <a:srgbClr val="007EA6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466" y="1758799"/>
            <a:ext cx="5826876" cy="406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E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Establishment of a network: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interdisciplinary researchers at different career stages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Involvement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EA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E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Making recommendations to funding bodies and policy makers: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 gathering data from the network, identifying the main barriers and the drivers affecting cross-disciplinarity.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357" y="4057160"/>
            <a:ext cx="1902117" cy="1902117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415" y="1139887"/>
            <a:ext cx="3456002" cy="2289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D32AB-55FD-47CA-93C1-A35B936FF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C240A-1A9F-4D7A-BA7C-D860BB10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9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6653" y="1058474"/>
            <a:ext cx="7409065" cy="561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E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Workshops</a:t>
            </a:r>
          </a:p>
          <a:p>
            <a:pPr marL="3429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GB" sz="200" b="1" i="0" u="none" strike="noStrike" kern="1200" cap="none" spc="0" normalizeH="0" baseline="0" noProof="0" dirty="0">
              <a:ln>
                <a:noFill/>
              </a:ln>
              <a:solidFill>
                <a:srgbClr val="0072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GB" sz="200" b="1" i="0" u="none" strike="noStrike" kern="1200" cap="none" spc="0" normalizeH="0" baseline="0" noProof="0" dirty="0">
              <a:ln>
                <a:noFill/>
              </a:ln>
              <a:solidFill>
                <a:srgbClr val="0072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Interdisciplinarians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“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Overcoming Barriers to Cross-Disciplinary Research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(July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2022)</a:t>
            </a:r>
          </a:p>
          <a:p>
            <a:pPr marL="8001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Industry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“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Preparing the roadmap: prioritising cross-disciplinary training needs with industry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(January 2023)</a:t>
            </a:r>
          </a:p>
          <a:p>
            <a:pPr marL="800100" lvl="3" indent="-34290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PPI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“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Creating &amp; Nurturing Diverse Teams for Effective Biomedical Science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 (June 2023)</a:t>
            </a:r>
          </a:p>
          <a:p>
            <a:pPr marL="8001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“</a:t>
            </a:r>
            <a:r>
              <a:rPr lang="en-GB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from equality, diversity, and inclusion: How might interdisciplinary research culture evolve and be strengthened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 (January 2024)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E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Surveys</a:t>
            </a:r>
          </a:p>
          <a:p>
            <a:pPr marL="8001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Identifying barriers to cross-disciplinary researchers (August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2022)</a:t>
            </a:r>
          </a:p>
          <a:p>
            <a:pPr marL="800100" marR="0" lvl="3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60% of the researchers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experienced a negative environment when crossing disciplines.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73" y="4457474"/>
            <a:ext cx="2289845" cy="2155452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91ED1AA-A9E7-1D06-3FCA-25949E11E8BA}"/>
              </a:ext>
            </a:extLst>
          </p:cNvPr>
          <p:cNvSpPr txBox="1">
            <a:spLocks/>
          </p:cNvSpPr>
          <p:nvPr/>
        </p:nvSpPr>
        <p:spPr>
          <a:xfrm>
            <a:off x="3257190" y="142691"/>
            <a:ext cx="5674542" cy="1037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EA6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/>
              </a:rPr>
              <a:t>Methodology to establish the network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EA6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/>
              </a:rPr>
              <a:t>and gather evidence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EA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8379" y="1057619"/>
            <a:ext cx="3552033" cy="3054056"/>
          </a:xfrm>
          <a:prstGeom prst="rect">
            <a:avLst/>
          </a:prstGeom>
          <a:solidFill>
            <a:srgbClr val="007EA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70" y="1700121"/>
            <a:ext cx="1620000" cy="2304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42706" y="1057619"/>
            <a:ext cx="1263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https://x-net.bio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11AB94-DD05-4FFF-8C5C-16D0D592C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03A1E-C4D8-4DC4-8AD6-3FF6B5A410B7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31" y="1697401"/>
            <a:ext cx="1620000" cy="230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838F7-499C-4BDB-9579-615EAA5C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D1AA-A9E7-1D06-3FCA-25949E11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419" y="258307"/>
            <a:ext cx="5555127" cy="1057427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EA6"/>
                </a:solidFill>
                <a:latin typeface="+mn-lt"/>
                <a:cs typeface="Calibri Light"/>
              </a:rPr>
              <a:t>Obstacles faced by interdisciplinarians</a:t>
            </a:r>
            <a:endParaRPr lang="en-GB" sz="2400" b="1" dirty="0">
              <a:solidFill>
                <a:srgbClr val="007EA6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615" y="19744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40" y="1714462"/>
            <a:ext cx="7341661" cy="4410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E1917-55EE-41CE-8E33-ACE8267A9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C95F4F-5E03-4C3E-8F9E-8889806CC8A3}"/>
              </a:ext>
            </a:extLst>
          </p:cNvPr>
          <p:cNvSpPr/>
          <p:nvPr/>
        </p:nvSpPr>
        <p:spPr>
          <a:xfrm>
            <a:off x="5304832" y="5439577"/>
            <a:ext cx="1205075" cy="64633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23C68-F76E-43AB-A147-A87E8650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7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31CF7-E70A-460B-AC84-BF544F30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05" y="1438275"/>
            <a:ext cx="4391025" cy="398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7D0D6-79D2-4CE9-83E8-E7FBA80DF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94" y="626165"/>
            <a:ext cx="3963433" cy="5605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4F3EA-9147-4D80-8D84-B613AA681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56A07-5AED-450F-8B71-CFE28736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ADD6B0F7-6269-4BE0-9997-EDC996F3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7" y="245271"/>
            <a:ext cx="7643192" cy="6367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92ECB4-6A46-4711-AFE3-431FFDBDBA1D}"/>
              </a:ext>
            </a:extLst>
          </p:cNvPr>
          <p:cNvSpPr txBox="1"/>
          <p:nvPr/>
        </p:nvSpPr>
        <p:spPr>
          <a:xfrm>
            <a:off x="3952462" y="2466996"/>
            <a:ext cx="5946912" cy="3400931"/>
          </a:xfrm>
          <a:prstGeom prst="rect">
            <a:avLst/>
          </a:prstGeom>
          <a:solidFill>
            <a:srgbClr val="F2C033"/>
          </a:solidFill>
        </p:spPr>
        <p:txBody>
          <a:bodyPr wrap="square" rtlCol="0">
            <a:spAutoFit/>
          </a:bodyPr>
          <a:lstStyle/>
          <a:p>
            <a:pPr marL="342900" indent="-254000">
              <a:spcBef>
                <a:spcPts val="600"/>
              </a:spcBef>
              <a:buAutoNum type="arabicPeriod"/>
            </a:pPr>
            <a:r>
              <a:rPr lang="en-GB" sz="2000" b="1" dirty="0">
                <a:solidFill>
                  <a:schemeClr val="bg1"/>
                </a:solidFill>
              </a:rPr>
              <a:t>Enable </a:t>
            </a:r>
            <a:r>
              <a:rPr lang="en-GB" sz="2000" b="1" dirty="0">
                <a:solidFill>
                  <a:srgbClr val="007EA6"/>
                </a:solidFill>
              </a:rPr>
              <a:t>pivot fellowships </a:t>
            </a:r>
            <a:r>
              <a:rPr lang="en-GB" sz="2000" b="1" dirty="0">
                <a:solidFill>
                  <a:schemeClr val="bg1"/>
                </a:solidFill>
              </a:rPr>
              <a:t>at any career level.</a:t>
            </a:r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GB" sz="2000" b="1" dirty="0">
                <a:solidFill>
                  <a:schemeClr val="bg1"/>
                </a:solidFill>
              </a:rPr>
              <a:t>UK-wide </a:t>
            </a:r>
            <a:r>
              <a:rPr lang="en-GB" sz="2000" b="1" dirty="0">
                <a:solidFill>
                  <a:srgbClr val="007EA6"/>
                </a:solidFill>
              </a:rPr>
              <a:t>fellowships</a:t>
            </a:r>
            <a:r>
              <a:rPr lang="en-GB" sz="2000" b="1" dirty="0">
                <a:solidFill>
                  <a:schemeClr val="bg1"/>
                </a:solidFill>
              </a:rPr>
              <a:t> to fast-track talented researchers across poorly permeable disciplinary boundaries.</a:t>
            </a:r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GB" sz="2000" b="1" dirty="0">
                <a:solidFill>
                  <a:schemeClr val="bg1"/>
                </a:solidFill>
              </a:rPr>
              <a:t>Incentivise </a:t>
            </a:r>
            <a:r>
              <a:rPr lang="en-GB" sz="2000" b="1" dirty="0">
                <a:solidFill>
                  <a:srgbClr val="007EA6"/>
                </a:solidFill>
              </a:rPr>
              <a:t>team science &amp; network building </a:t>
            </a:r>
            <a:r>
              <a:rPr lang="en-GB" sz="2000" b="1" dirty="0">
                <a:solidFill>
                  <a:schemeClr val="bg1"/>
                </a:solidFill>
              </a:rPr>
              <a:t>by actively providing “first step” training opportunities. </a:t>
            </a:r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GB" sz="2000" b="1" dirty="0">
                <a:solidFill>
                  <a:schemeClr val="bg1"/>
                </a:solidFill>
              </a:rPr>
              <a:t>Active </a:t>
            </a:r>
            <a:r>
              <a:rPr lang="en-GB" sz="2000" b="1" dirty="0">
                <a:solidFill>
                  <a:srgbClr val="007EA6"/>
                </a:solidFill>
              </a:rPr>
              <a:t>co-supervision</a:t>
            </a:r>
            <a:r>
              <a:rPr lang="en-GB" sz="2000" b="1" dirty="0">
                <a:solidFill>
                  <a:schemeClr val="bg1"/>
                </a:solidFill>
              </a:rPr>
              <a:t> of early career researchers or technicians working on interdisciplinary projects by investigators from different disciplines. </a:t>
            </a:r>
            <a:endParaRPr lang="en-GB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30A54F-6F8C-4167-AE68-B2E586BFC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6" y="648605"/>
            <a:ext cx="2271261" cy="3212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E4A5E-5DDD-47EC-BB5C-F4A6B9872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FBA18-364D-4149-A539-5617A247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30A54F-6F8C-4167-AE68-B2E586BFC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7" y="648605"/>
            <a:ext cx="2271261" cy="32123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B077FD-044B-4064-A0C2-0692C096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9" y="232400"/>
            <a:ext cx="7578823" cy="6478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A13892-6DF0-452A-A274-4078293742E3}"/>
              </a:ext>
            </a:extLst>
          </p:cNvPr>
          <p:cNvSpPr txBox="1"/>
          <p:nvPr/>
        </p:nvSpPr>
        <p:spPr>
          <a:xfrm>
            <a:off x="4222418" y="2926065"/>
            <a:ext cx="6183852" cy="3093154"/>
          </a:xfrm>
          <a:prstGeom prst="rect">
            <a:avLst/>
          </a:prstGeom>
          <a:solidFill>
            <a:srgbClr val="4BC6F2"/>
          </a:solidFill>
        </p:spPr>
        <p:txBody>
          <a:bodyPr wrap="square">
            <a:spAutoFit/>
          </a:bodyPr>
          <a:lstStyle/>
          <a:p>
            <a:pPr marL="5461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GB" sz="2000" b="1" dirty="0">
                <a:solidFill>
                  <a:schemeClr val="bg1"/>
                </a:solidFill>
              </a:rPr>
              <a:t>Build </a:t>
            </a:r>
            <a:r>
              <a:rPr lang="en-GB" sz="2000" b="1" dirty="0">
                <a:solidFill>
                  <a:srgbClr val="007EA6"/>
                </a:solidFill>
              </a:rPr>
              <a:t>cohorts of researchers </a:t>
            </a:r>
            <a:r>
              <a:rPr lang="en-GB" sz="2000" b="1" dirty="0">
                <a:solidFill>
                  <a:schemeClr val="bg1"/>
                </a:solidFill>
              </a:rPr>
              <a:t>and sustain them with networking and mentoring events.</a:t>
            </a:r>
          </a:p>
          <a:p>
            <a:pPr marL="5461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GB" sz="2000" b="1" dirty="0">
                <a:solidFill>
                  <a:schemeClr val="bg1"/>
                </a:solidFill>
              </a:rPr>
              <a:t>Draw up a </a:t>
            </a:r>
            <a:r>
              <a:rPr lang="en-GB" sz="2000" b="1" dirty="0">
                <a:solidFill>
                  <a:srgbClr val="007EA6"/>
                </a:solidFill>
              </a:rPr>
              <a:t>code of conduct </a:t>
            </a:r>
            <a:r>
              <a:rPr lang="en-GB" sz="2000" b="1" dirty="0">
                <a:solidFill>
                  <a:schemeClr val="bg1"/>
                </a:solidFill>
              </a:rPr>
              <a:t>to outline responsibilities and expectations for collaborations.</a:t>
            </a:r>
          </a:p>
          <a:p>
            <a:pPr marL="5461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GB" sz="2000" b="1" dirty="0">
                <a:solidFill>
                  <a:schemeClr val="bg1"/>
                </a:solidFill>
              </a:rPr>
              <a:t>Promote </a:t>
            </a:r>
            <a:r>
              <a:rPr lang="en-GB" sz="2000" b="1" dirty="0">
                <a:solidFill>
                  <a:srgbClr val="007EA6"/>
                </a:solidFill>
              </a:rPr>
              <a:t>training in interdisciplinarity </a:t>
            </a:r>
            <a:r>
              <a:rPr lang="en-GB" sz="2000" b="1" dirty="0">
                <a:solidFill>
                  <a:schemeClr val="bg1"/>
                </a:solidFill>
              </a:rPr>
              <a:t>for all researchers about the advantages, challenges, and values of interdisciplinary collaboration. </a:t>
            </a:r>
          </a:p>
          <a:p>
            <a:pPr marL="5461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GB" sz="2000" b="1" dirty="0">
                <a:solidFill>
                  <a:schemeClr val="bg1"/>
                </a:solidFill>
              </a:rPr>
              <a:t>Extend </a:t>
            </a:r>
            <a:r>
              <a:rPr lang="en-GB" sz="2000" b="1" dirty="0">
                <a:solidFill>
                  <a:srgbClr val="007EA6"/>
                </a:solidFill>
              </a:rPr>
              <a:t>continuous training opportunities</a:t>
            </a:r>
            <a:r>
              <a:rPr lang="en-GB" sz="2000" b="1" dirty="0">
                <a:solidFill>
                  <a:schemeClr val="bg1"/>
                </a:solidFill>
              </a:rPr>
              <a:t>, currently limited to doctoral students.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2F927B-9FB8-401C-B171-A394C39A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90273-9DA8-4374-8B08-85714853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ABBE7-A698-4E9E-BBA6-D3ADF886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31" y="200696"/>
            <a:ext cx="7946012" cy="653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30A54F-6F8C-4167-AE68-B2E586BFC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2" y="679819"/>
            <a:ext cx="2271261" cy="3212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2C5A9-902D-4711-BFB0-EDA930F9E81F}"/>
              </a:ext>
            </a:extLst>
          </p:cNvPr>
          <p:cNvSpPr txBox="1"/>
          <p:nvPr/>
        </p:nvSpPr>
        <p:spPr>
          <a:xfrm>
            <a:off x="3720546" y="2285995"/>
            <a:ext cx="6715541" cy="3785652"/>
          </a:xfrm>
          <a:prstGeom prst="rect">
            <a:avLst/>
          </a:prstGeom>
          <a:solidFill>
            <a:srgbClr val="F28562"/>
          </a:solidFill>
        </p:spPr>
        <p:txBody>
          <a:bodyPr wrap="square" rtlCol="0">
            <a:spAutoFit/>
          </a:bodyPr>
          <a:lstStyle/>
          <a:p>
            <a:pPr marL="5461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en-GB" sz="2000" b="1" dirty="0">
                <a:solidFill>
                  <a:schemeClr val="bg1"/>
                </a:solidFill>
              </a:rPr>
              <a:t>Prioritise </a:t>
            </a:r>
            <a:r>
              <a:rPr lang="en-GB" sz="2000" b="1" dirty="0">
                <a:solidFill>
                  <a:srgbClr val="007EA6"/>
                </a:solidFill>
              </a:rPr>
              <a:t>funding to interdisciplinary projects </a:t>
            </a:r>
            <a:r>
              <a:rPr lang="en-GB" sz="2000" b="1" dirty="0">
                <a:solidFill>
                  <a:schemeClr val="bg1"/>
                </a:solidFill>
              </a:rPr>
              <a:t>when panel  scores are tied.</a:t>
            </a:r>
          </a:p>
          <a:p>
            <a:pPr marL="5461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en-GB" sz="2000" b="1" dirty="0">
                <a:solidFill>
                  <a:schemeClr val="bg1"/>
                </a:solidFill>
              </a:rPr>
              <a:t>Recognise and allow for </a:t>
            </a:r>
            <a:r>
              <a:rPr lang="en-GB" sz="2000" b="1" dirty="0">
                <a:solidFill>
                  <a:srgbClr val="007EA6"/>
                </a:solidFill>
              </a:rPr>
              <a:t>longer timeframes </a:t>
            </a:r>
            <a:r>
              <a:rPr lang="en-GB" sz="2000" b="1" dirty="0">
                <a:solidFill>
                  <a:schemeClr val="bg1"/>
                </a:solidFill>
              </a:rPr>
              <a:t>required for interdisciplinary training and outcomes.</a:t>
            </a:r>
          </a:p>
          <a:p>
            <a:pPr marL="5461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en-GB" sz="2000" b="1" dirty="0">
                <a:solidFill>
                  <a:schemeClr val="bg1"/>
                </a:solidFill>
              </a:rPr>
              <a:t>Assess team and </a:t>
            </a:r>
            <a:r>
              <a:rPr lang="en-GB" sz="2000" b="1" dirty="0">
                <a:solidFill>
                  <a:srgbClr val="007EA6"/>
                </a:solidFill>
              </a:rPr>
              <a:t>interdisciplinary science commitment </a:t>
            </a:r>
            <a:r>
              <a:rPr lang="en-GB" sz="2000" b="1" dirty="0">
                <a:solidFill>
                  <a:schemeClr val="bg1"/>
                </a:solidFill>
              </a:rPr>
              <a:t>in collaborative applications.</a:t>
            </a:r>
          </a:p>
          <a:p>
            <a:pPr marL="5461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en-GB" sz="2000" b="1" dirty="0">
                <a:solidFill>
                  <a:schemeClr val="bg1"/>
                </a:solidFill>
              </a:rPr>
              <a:t>Enable </a:t>
            </a:r>
            <a:r>
              <a:rPr lang="en-GB" sz="2000" b="1" dirty="0">
                <a:solidFill>
                  <a:srgbClr val="007EA6"/>
                </a:solidFill>
              </a:rPr>
              <a:t>flexibility of authorship ordering </a:t>
            </a:r>
            <a:r>
              <a:rPr lang="en-GB" sz="2000" b="1" dirty="0">
                <a:solidFill>
                  <a:schemeClr val="bg1"/>
                </a:solidFill>
              </a:rPr>
              <a:t>to remove ingrained bias.</a:t>
            </a:r>
          </a:p>
          <a:p>
            <a:pPr marL="5461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en-GB" sz="2000" b="1" dirty="0">
                <a:solidFill>
                  <a:schemeClr val="bg1"/>
                </a:solidFill>
              </a:rPr>
              <a:t>Proportional </a:t>
            </a:r>
            <a:r>
              <a:rPr lang="en-GB" sz="2000" b="1" dirty="0">
                <a:solidFill>
                  <a:srgbClr val="007EA6"/>
                </a:solidFill>
              </a:rPr>
              <a:t>funding panels with interdisciplinary members in proportion </a:t>
            </a:r>
            <a:r>
              <a:rPr lang="en-GB" sz="2000" b="1" dirty="0">
                <a:solidFill>
                  <a:schemeClr val="bg1"/>
                </a:solidFill>
              </a:rPr>
              <a:t>to the interdisciplinary proposals assessed.</a:t>
            </a:r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F03035-F638-4A54-894A-E65E74420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52042"/>
            <a:ext cx="1078029" cy="8624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DC673-D1B3-4D42-89E4-6A831B6E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8A2-821B-5E4E-A4D5-F270638DFC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HGU_Edinburgh_powerpoint_template_basic DRAFT v1" id="{C19ACD10-19B0-7F4A-86FE-04FF9741ED89}" vid="{56A0F119-0A98-8F4C-99E7-D3B12BC1B2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24989</TotalTime>
  <Words>439</Words>
  <Application>Microsoft Office PowerPoint</Application>
  <PresentationFormat>Widescreen</PresentationFormat>
  <Paragraphs>70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Wingdings</vt:lpstr>
      <vt:lpstr>Office Theme</vt:lpstr>
      <vt:lpstr>2_Office Theme</vt:lpstr>
      <vt:lpstr>Font and logo master</vt:lpstr>
      <vt:lpstr>Fostering A Positive Research Culture Around Interdisciplinary Research</vt:lpstr>
      <vt:lpstr>X-Net group members</vt:lpstr>
      <vt:lpstr>X-Net Aims</vt:lpstr>
      <vt:lpstr>PowerPoint Presentation</vt:lpstr>
      <vt:lpstr>Obstacles faced by interdisciplinarians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 to foster a positive research culture in interdisciplinary research</vt:lpstr>
      <vt:lpstr>PowerPoint Presentation</vt:lpstr>
      <vt:lpstr>PowerPoint Presentation</vt:lpstr>
      <vt:lpstr>Fostering A Positive Research Culture Around Interdisciplinary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Ruth O'Kelly</cp:lastModifiedBy>
  <cp:revision>98</cp:revision>
  <dcterms:created xsi:type="dcterms:W3CDTF">2023-12-07T12:55:17Z</dcterms:created>
  <dcterms:modified xsi:type="dcterms:W3CDTF">2025-05-09T11:05:20Z</dcterms:modified>
</cp:coreProperties>
</file>